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1"/>
  </p:sldMasterIdLst>
  <p:notesMasterIdLst>
    <p:notesMasterId r:id="rId82"/>
  </p:notesMasterIdLst>
  <p:sldIdLst>
    <p:sldId id="256" r:id="rId2"/>
    <p:sldId id="259" r:id="rId3"/>
    <p:sldId id="369" r:id="rId4"/>
    <p:sldId id="307" r:id="rId5"/>
    <p:sldId id="264" r:id="rId6"/>
    <p:sldId id="308" r:id="rId7"/>
    <p:sldId id="309" r:id="rId8"/>
    <p:sldId id="267" r:id="rId9"/>
    <p:sldId id="366" r:id="rId10"/>
    <p:sldId id="370" r:id="rId11"/>
    <p:sldId id="312" r:id="rId12"/>
    <p:sldId id="268" r:id="rId13"/>
    <p:sldId id="313" r:id="rId14"/>
    <p:sldId id="371" r:id="rId15"/>
    <p:sldId id="311" r:id="rId16"/>
    <p:sldId id="269" r:id="rId17"/>
    <p:sldId id="314" r:id="rId18"/>
    <p:sldId id="315" r:id="rId19"/>
    <p:sldId id="316" r:id="rId20"/>
    <p:sldId id="317" r:id="rId21"/>
    <p:sldId id="318" r:id="rId22"/>
    <p:sldId id="320" r:id="rId23"/>
    <p:sldId id="321" r:id="rId24"/>
    <p:sldId id="322" r:id="rId25"/>
    <p:sldId id="323" r:id="rId26"/>
    <p:sldId id="270" r:id="rId27"/>
    <p:sldId id="367" r:id="rId28"/>
    <p:sldId id="324" r:id="rId29"/>
    <p:sldId id="271" r:id="rId30"/>
    <p:sldId id="325" r:id="rId31"/>
    <p:sldId id="368" r:id="rId32"/>
    <p:sldId id="372" r:id="rId33"/>
    <p:sldId id="310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73" r:id="rId50"/>
    <p:sldId id="349" r:id="rId51"/>
    <p:sldId id="350" r:id="rId52"/>
    <p:sldId id="374" r:id="rId53"/>
    <p:sldId id="351" r:id="rId54"/>
    <p:sldId id="352" r:id="rId55"/>
    <p:sldId id="375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  <p:sldId id="361" r:id="rId65"/>
    <p:sldId id="362" r:id="rId66"/>
    <p:sldId id="363" r:id="rId67"/>
    <p:sldId id="364" r:id="rId68"/>
    <p:sldId id="365" r:id="rId69"/>
    <p:sldId id="262" r:id="rId70"/>
    <p:sldId id="266" r:id="rId71"/>
    <p:sldId id="327" r:id="rId72"/>
    <p:sldId id="376" r:id="rId73"/>
    <p:sldId id="328" r:id="rId74"/>
    <p:sldId id="329" r:id="rId75"/>
    <p:sldId id="330" r:id="rId76"/>
    <p:sldId id="332" r:id="rId77"/>
    <p:sldId id="333" r:id="rId78"/>
    <p:sldId id="378" r:id="rId79"/>
    <p:sldId id="377" r:id="rId80"/>
    <p:sldId id="279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 varScale="1">
        <p:scale>
          <a:sx n="84" d="100"/>
          <a:sy n="84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F98F6-046C-4A61-A4DD-0818A66BB8A0}" type="datetimeFigureOut">
              <a:rPr lang="en-IN" smtClean="0"/>
              <a:t>25-01-2017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BE6B3-2D16-4A1B-99C8-9BB68DB865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442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558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71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974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72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876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73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6558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74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324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75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7363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76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328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77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9065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BE6B3-2D16-4A1B-99C8-9BB68DB86518}" type="slidenum">
              <a:rPr lang="en-IN" smtClean="0"/>
              <a:t>78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64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12D51A-C1C7-4F6F-ADB4-90C3724E8DB4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hf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4221088"/>
            <a:ext cx="5637010" cy="1929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Debasis Samanta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Computer Science &amp; Engineering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Indian Institute of Technology Kharagpur</a:t>
            </a: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Spring-2017</a:t>
            </a:r>
            <a:endParaRPr lang="en-IN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335" y="980728"/>
            <a:ext cx="8352928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Programming and Data Structures</a:t>
            </a:r>
            <a:endParaRPr lang="en-IN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1621790" cy="1638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8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2996952"/>
            <a:ext cx="8712968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Sequence in Programs</a:t>
            </a:r>
            <a:endParaRPr lang="en-IN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10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78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Sequence : 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11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915806"/>
              </p:ext>
            </p:extLst>
          </p:nvPr>
        </p:nvGraphicFramePr>
        <p:xfrm>
          <a:off x="611560" y="609989"/>
          <a:ext cx="8208912" cy="564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Visio" r:id="rId3" imgW="7909896" imgH="5589270" progId="Visio.Drawing.11">
                  <p:embed/>
                </p:oleObj>
              </mc:Choice>
              <mc:Fallback>
                <p:oleObj name="Visio" r:id="rId3" imgW="7909896" imgH="5589270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609989"/>
                        <a:ext cx="8208912" cy="5640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292080" y="5374957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Font typeface="Georgia" pitchFamily="18" charset="0"/>
              <a:buNone/>
            </a:pP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a flowchart, how many paths are</a:t>
            </a:r>
          </a:p>
          <a:p>
            <a:pPr marL="45720" indent="0">
              <a:buFont typeface="Georgia" pitchFamily="18" charset="0"/>
              <a:buNone/>
            </a:pP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ossible from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nodes? </a:t>
            </a:r>
            <a:endParaRPr lang="en-I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036144"/>
            <a:ext cx="8699727" cy="80868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expression followed by a semicolon (;) is called a statement.</a:t>
            </a:r>
          </a:p>
          <a:p>
            <a:pPr marL="45720" indent="0">
              <a:buNone/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marL="45720" indent="0">
              <a:buNone/>
            </a:pPr>
            <a:endParaRPr lang="en-I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Statement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12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Lecture #01: © </a:t>
            </a:r>
            <a:r>
              <a:rPr lang="en-US" dirty="0" err="1" smtClean="0"/>
              <a:t>DSamanta</a:t>
            </a:r>
            <a:endParaRPr lang="en-IN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4753" y="1700808"/>
            <a:ext cx="836327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pt-BR" sz="1800" dirty="0" smtClean="0">
                <a:latin typeface="Courier" pitchFamily="49" charset="0"/>
              </a:rPr>
              <a:t>   </a:t>
            </a:r>
            <a:r>
              <a:rPr lang="pt-BR" sz="1800" dirty="0" smtClean="0">
                <a:solidFill>
                  <a:srgbClr val="0070C0"/>
                </a:solidFill>
                <a:latin typeface="Courier" pitchFamily="49" charset="0"/>
              </a:rPr>
              <a:t>x=0;</a:t>
            </a:r>
          </a:p>
          <a:p>
            <a:pPr marL="45720" indent="0">
              <a:buFont typeface="Georgia" pitchFamily="18" charset="0"/>
              <a:buNone/>
            </a:pPr>
            <a:r>
              <a:rPr lang="pt-BR" sz="1800" dirty="0" smtClean="0">
                <a:solidFill>
                  <a:srgbClr val="0070C0"/>
                </a:solidFill>
                <a:latin typeface="Courier" pitchFamily="49" charset="0"/>
              </a:rPr>
              <a:t>   i++;</a:t>
            </a:r>
          </a:p>
          <a:p>
            <a:pPr marL="45720" indent="0">
              <a:buFont typeface="Georgia" pitchFamily="18" charset="0"/>
              <a:buNone/>
            </a:pPr>
            <a:r>
              <a:rPr lang="pt-BR" sz="1800" dirty="0" smtClean="0">
                <a:solidFill>
                  <a:srgbClr val="0070C0"/>
                </a:solidFill>
                <a:latin typeface="Courier" pitchFamily="49" charset="0"/>
              </a:rPr>
              <a:t>   printf(“The sum is %d\n",sum);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2924944"/>
            <a:ext cx="8363272" cy="3103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pt-B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 of statements</a:t>
            </a:r>
          </a:p>
          <a:p>
            <a:pPr marL="45720" indent="0">
              <a:buFont typeface="Georgia" pitchFamily="18" charset="0"/>
              <a:buNone/>
            </a:pPr>
            <a:r>
              <a:rPr lang="pt-B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Braces { and } are used to group declerations and statements togather. Such a block of statement is also called “compound statement” or simply “block”.</a:t>
            </a:r>
          </a:p>
          <a:p>
            <a:pPr marL="45720" indent="0">
              <a:buFont typeface="Georgia" pitchFamily="18" charset="0"/>
              <a:buNone/>
            </a:pPr>
            <a:endParaRPr lang="pt-BR" sz="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Font typeface="Georgia" pitchFamily="18" charset="0"/>
              <a:buNone/>
            </a:pPr>
            <a:r>
              <a:rPr lang="pt-B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  <a:p>
            <a:pPr marL="45720" indent="0">
              <a:buFont typeface="Georgia" pitchFamily="18" charset="0"/>
              <a:buNone/>
            </a:pPr>
            <a:r>
              <a:rPr lang="pt-BR" sz="2100" dirty="0" smtClean="0">
                <a:solidFill>
                  <a:srgbClr val="0070C0"/>
                </a:solidFill>
                <a:latin typeface="Courier" pitchFamily="49" charset="0"/>
              </a:rPr>
              <a:t>   {</a:t>
            </a:r>
          </a:p>
          <a:p>
            <a:pPr marL="45720" indent="0">
              <a:buFont typeface="Georgia" pitchFamily="18" charset="0"/>
              <a:buNone/>
            </a:pPr>
            <a:r>
              <a:rPr lang="pt-BR" sz="2100" dirty="0" smtClean="0">
                <a:solidFill>
                  <a:srgbClr val="0070C0"/>
                </a:solidFill>
                <a:latin typeface="Courier" pitchFamily="49" charset="0"/>
              </a:rPr>
              <a:t>   	sum=sum+count;</a:t>
            </a:r>
          </a:p>
          <a:p>
            <a:pPr marL="45720" indent="0">
              <a:buFont typeface="Georgia" pitchFamily="18" charset="0"/>
              <a:buNone/>
            </a:pPr>
            <a:r>
              <a:rPr lang="pt-BR" sz="2100" dirty="0" smtClean="0">
                <a:solidFill>
                  <a:srgbClr val="0070C0"/>
                </a:solidFill>
                <a:latin typeface="Courier" pitchFamily="49" charset="0"/>
              </a:rPr>
              <a:t>	count++;</a:t>
            </a:r>
          </a:p>
          <a:p>
            <a:pPr marL="45720" indent="0">
              <a:buFont typeface="Georgia" pitchFamily="18" charset="0"/>
              <a:buNone/>
            </a:pPr>
            <a:r>
              <a:rPr lang="pt-BR" sz="2100" dirty="0" smtClean="0">
                <a:solidFill>
                  <a:srgbClr val="0070C0"/>
                </a:solidFill>
                <a:latin typeface="Courier" pitchFamily="49" charset="0"/>
              </a:rPr>
              <a:t>	printf(“sum = %d\n",sum);</a:t>
            </a:r>
          </a:p>
          <a:p>
            <a:pPr marL="45720" indent="0">
              <a:buFont typeface="Georgia" pitchFamily="18" charset="0"/>
              <a:buNone/>
            </a:pPr>
            <a:r>
              <a:rPr lang="pt-BR" sz="2100" dirty="0">
                <a:solidFill>
                  <a:srgbClr val="0070C0"/>
                </a:solidFill>
                <a:latin typeface="Courier" pitchFamily="49" charset="0"/>
              </a:rPr>
              <a:t> </a:t>
            </a:r>
            <a:r>
              <a:rPr lang="pt-BR" sz="2100" dirty="0" smtClean="0">
                <a:solidFill>
                  <a:srgbClr val="0070C0"/>
                </a:solidFill>
                <a:latin typeface="Courier" pitchFamily="49" charset="0"/>
              </a:rPr>
              <a:t>  }</a:t>
            </a:r>
          </a:p>
          <a:p>
            <a:pPr marL="45720" indent="0">
              <a:buFont typeface="Georgia" pitchFamily="18" charset="0"/>
              <a:buNone/>
            </a:pPr>
            <a:r>
              <a:rPr lang="pt-BR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{ and } are used to group multiple statements after an if, else, while, for, etc.</a:t>
            </a:r>
            <a:endParaRPr lang="en-IN" sz="2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2753" y="1324176"/>
            <a:ext cx="8699727" cy="13127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set of statements and/or blocks are executed in the order they appear in programs are called a sequence.</a:t>
            </a:r>
          </a:p>
          <a:p>
            <a:pPr marL="45720" indent="0">
              <a:buNone/>
            </a:pP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marL="45720" indent="0">
              <a:buNone/>
            </a:pPr>
            <a:endParaRPr lang="en-IN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IN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I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Statement…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13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Lecture #01: © </a:t>
            </a:r>
            <a:r>
              <a:rPr lang="en-US" dirty="0" err="1" smtClean="0"/>
              <a:t>DSamanta</a:t>
            </a:r>
            <a:endParaRPr lang="en-IN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546914"/>
              </p:ext>
            </p:extLst>
          </p:nvPr>
        </p:nvGraphicFramePr>
        <p:xfrm>
          <a:off x="726192" y="2908352"/>
          <a:ext cx="7632848" cy="2448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428666052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xmlns="" val="1256769730"/>
                    </a:ext>
                  </a:extLst>
                </a:gridCol>
              </a:tblGrid>
              <a:tr h="49508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Sequence 1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Sequence 2</a:t>
                      </a:r>
                      <a:endParaRPr lang="en-US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755778"/>
                  </a:ext>
                </a:extLst>
              </a:tr>
              <a:tr h="1953192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urier"/>
                        </a:rPr>
                        <a:t>x=5;</a:t>
                      </a:r>
                    </a:p>
                    <a:p>
                      <a:endParaRPr lang="pt-BR" sz="5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urier"/>
                      </a:endParaRPr>
                    </a:p>
                    <a:p>
                      <a:r>
                        <a:rPr lang="pt-B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urier"/>
                        </a:rPr>
                        <a:t>y=3;</a:t>
                      </a:r>
                    </a:p>
                    <a:p>
                      <a:endParaRPr lang="pt-BR" sz="5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urier"/>
                      </a:endParaRPr>
                    </a:p>
                    <a:p>
                      <a:r>
                        <a:rPr lang="pt-B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urier"/>
                        </a:rPr>
                        <a:t>x=x+y;</a:t>
                      </a:r>
                    </a:p>
                    <a:p>
                      <a:endParaRPr lang="pt-BR" sz="5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urier"/>
                      </a:endParaRPr>
                    </a:p>
                    <a:p>
                      <a:r>
                        <a:rPr lang="pt-B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urier"/>
                        </a:rPr>
                        <a:t>y=x+y;</a:t>
                      </a:r>
                    </a:p>
                    <a:p>
                      <a:endParaRPr lang="pt-BR" sz="5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urier"/>
                      </a:endParaRPr>
                    </a:p>
                    <a:p>
                      <a:r>
                        <a:rPr lang="pt-B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urier"/>
                        </a:rPr>
                        <a:t>printf(“%d %d”, x,y);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urier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urier"/>
                        </a:rPr>
                        <a:t>x=5;</a:t>
                      </a:r>
                    </a:p>
                    <a:p>
                      <a:endParaRPr lang="pt-BR" sz="5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urier"/>
                      </a:endParaRPr>
                    </a:p>
                    <a:p>
                      <a:r>
                        <a:rPr lang="pt-B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urier"/>
                        </a:rPr>
                        <a:t>y=3;</a:t>
                      </a:r>
                    </a:p>
                    <a:p>
                      <a:endParaRPr lang="pt-BR" sz="5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urier"/>
                      </a:endParaRPr>
                    </a:p>
                    <a:p>
                      <a:r>
                        <a:rPr lang="pt-B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urier"/>
                        </a:rPr>
                        <a:t>y=x+y;</a:t>
                      </a:r>
                    </a:p>
                    <a:p>
                      <a:endParaRPr lang="pt-BR" sz="5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urier"/>
                      </a:endParaRPr>
                    </a:p>
                    <a:p>
                      <a:r>
                        <a:rPr lang="pt-B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urier"/>
                        </a:rPr>
                        <a:t>x=x+y;</a:t>
                      </a:r>
                    </a:p>
                    <a:p>
                      <a:endParaRPr lang="pt-BR" sz="5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urier"/>
                      </a:endParaRPr>
                    </a:p>
                    <a:p>
                      <a:r>
                        <a:rPr lang="pt-BR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urier"/>
                        </a:rPr>
                        <a:t>printf(“%d %d”, x,y);</a:t>
                      </a:r>
                      <a:endParaRPr lang="en-US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urier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100107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79712" y="5579746"/>
            <a:ext cx="6573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Font typeface="Georgia" pitchFamily="18" charset="0"/>
              <a:buNone/>
            </a:pP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two sequences give the same result?</a:t>
            </a:r>
            <a:endParaRPr lang="en-I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2996952"/>
            <a:ext cx="8712968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Branching in Programs</a:t>
            </a:r>
            <a:endParaRPr lang="en-IN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14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18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Branching: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15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360570"/>
              </p:ext>
            </p:extLst>
          </p:nvPr>
        </p:nvGraphicFramePr>
        <p:xfrm>
          <a:off x="611560" y="609989"/>
          <a:ext cx="8208912" cy="564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Visio" r:id="rId3" imgW="7909896" imgH="5589270" progId="Visio.Drawing.11">
                  <p:embed/>
                </p:oleObj>
              </mc:Choice>
              <mc:Fallback>
                <p:oleObj name="Visio" r:id="rId3" imgW="7909896" imgH="5589270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609989"/>
                        <a:ext cx="8208912" cy="5640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9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196751"/>
            <a:ext cx="8712968" cy="27537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Branching (also called decision ) allows different set of instructions to be executed depending on the outcome of logical test.</a:t>
            </a:r>
          </a:p>
          <a:p>
            <a:pPr marL="45720" indent="0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Branching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16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6038" y="3446269"/>
            <a:ext cx="8712968" cy="9029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if-else statement is used to express decision.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syntax in C language is</a:t>
            </a:r>
            <a:r>
              <a:rPr lang="en-IN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65760" lvl="1" indent="0">
              <a:buFont typeface="Georgia" pitchFamily="18" charset="0"/>
              <a:buNone/>
            </a:pPr>
            <a:endParaRPr lang="en-IN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Font typeface="Georgia" pitchFamily="18" charset="0"/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4300830"/>
            <a:ext cx="4536504" cy="175432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f (logical test)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urier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ourier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else</a:t>
            </a:r>
          </a:p>
          <a:p>
            <a:endParaRPr lang="en-US" dirty="0">
              <a:latin typeface="Courier"/>
            </a:endParaRPr>
          </a:p>
          <a:p>
            <a:endParaRPr lang="en-US" dirty="0" smtClean="0">
              <a:latin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4699540"/>
            <a:ext cx="1152128" cy="3357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lock 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5481107"/>
            <a:ext cx="1152128" cy="3357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lock 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6404"/>
              </p:ext>
            </p:extLst>
          </p:nvPr>
        </p:nvGraphicFramePr>
        <p:xfrm>
          <a:off x="2121692" y="1880791"/>
          <a:ext cx="3744249" cy="1486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Visio" r:id="rId3" imgW="4957594" imgH="1968313" progId="Visio.Drawing.11">
                  <p:embed/>
                </p:oleObj>
              </mc:Choice>
              <mc:Fallback>
                <p:oleObj name="Visio" r:id="rId3" imgW="4957594" imgH="196831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1692" y="1880791"/>
                        <a:ext cx="3744249" cy="1486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6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45370" y="1196752"/>
                <a:ext cx="8712968" cy="4824536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IN" sz="2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How to specify a logical test?</a:t>
                </a:r>
              </a:p>
              <a:p>
                <a:pPr lvl="8">
                  <a:buFont typeface="Arial" panose="020B0604020202020204" pitchFamily="34" charset="0"/>
                  <a:buChar char="•"/>
                </a:pPr>
                <a:endParaRPr lang="en-IN" sz="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IN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Using relational operators</a:t>
                </a:r>
              </a:p>
              <a:p>
                <a:pPr marL="365760" lvl="1" indent="0">
                  <a:buNone/>
                </a:pPr>
                <a:r>
                  <a:rPr lang="en-US" sz="2000" b="0" dirty="0" smtClean="0">
                    <a:solidFill>
                      <a:srgbClr val="002060"/>
                    </a:solidFill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&lt;, 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≤,  &gt;,  ≥</m:t>
                    </m:r>
                  </m:oMath>
                </a14:m>
                <a:endParaRPr lang="en-US" sz="2000" b="0" dirty="0" smtClean="0">
                  <a:solidFill>
                    <a:srgbClr val="FF0000"/>
                  </a:solidFill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365760" lvl="1" indent="0">
                  <a:buNone/>
                </a:pPr>
                <a:r>
                  <a:rPr lang="en-IN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IN" sz="2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Example: </a:t>
                </a:r>
                <a:r>
                  <a:rPr lang="en-IN" sz="2000" dirty="0" smtClean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≤100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….</m:t>
                    </m:r>
                  </m:oMath>
                </a14:m>
                <a:endParaRPr lang="en-IN" sz="20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8">
                  <a:buFont typeface="Arial" panose="020B0604020202020204" pitchFamily="34" charset="0"/>
                  <a:buChar char="•"/>
                </a:pPr>
                <a:endParaRPr lang="en-IN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IN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Using equation operators</a:t>
                </a:r>
              </a:p>
              <a:p>
                <a:pPr marL="640080" lvl="2" indent="0">
                  <a:buNone/>
                </a:pPr>
                <a:r>
                  <a:rPr lang="en-US" sz="1800" b="0" dirty="0" smtClean="0">
                    <a:solidFill>
                      <a:srgbClr val="002060"/>
                    </a:solidFill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==, 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!=</m:t>
                    </m:r>
                  </m:oMath>
                </a14:m>
                <a:endParaRPr lang="en-US" sz="1800" b="0" dirty="0" smtClean="0">
                  <a:solidFill>
                    <a:srgbClr val="FF0000"/>
                  </a:solidFill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640080" lvl="2" indent="0">
                  <a:buNone/>
                </a:pPr>
                <a:r>
                  <a:rPr lang="en-IN" sz="1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IN" sz="18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Example: </a:t>
                </a:r>
                <a:r>
                  <a:rPr lang="en-IN" sz="1800" dirty="0" smtClean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(</a:t>
                </a:r>
                <a14:m>
                  <m:oMath xmlns:m="http://schemas.openxmlformats.org/officeDocument/2006/math">
                    <m:r>
                      <a:rPr lang="en-IN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1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==100</m:t>
                    </m:r>
                    <m:r>
                      <a:rPr lang="en-US" sz="1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)…</m:t>
                    </m:r>
                  </m:oMath>
                </a14:m>
                <a:endParaRPr lang="en-IN" sz="18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40080" lvl="2" indent="0">
                  <a:buNone/>
                </a:pPr>
                <a:r>
                  <a:rPr lang="en-IN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IN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IN" dirty="0" smtClean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IN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!</m:t>
                        </m:r>
                        <m:r>
                          <a:rPr lang="en-IN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IN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…</m:t>
                    </m:r>
                  </m:oMath>
                </a14:m>
                <a:endParaRPr lang="en-IN" sz="1800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Using logical operators</a:t>
                </a:r>
              </a:p>
              <a:p>
                <a:pPr marL="365760" lvl="1" indent="0">
                  <a:buNone/>
                </a:pPr>
                <a:r>
                  <a:rPr lang="en-US" b="0" dirty="0" smtClean="0">
                    <a:solidFill>
                      <a:srgbClr val="002060"/>
                    </a:solidFill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&amp;&amp;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𝐴𝑁𝐷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𝑂𝑅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endParaRPr lang="en-IN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>
                  <a:buNone/>
                </a:pP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IN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Example: </a:t>
                </a:r>
                <a:r>
                  <a:rPr lang="en-IN" dirty="0" smtClean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N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IN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&lt; </m:t>
                            </m:r>
                            <m:r>
                              <a:rPr lang="en-IN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IN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&amp;&amp; </m:t>
                        </m:r>
                        <m:d>
                          <m:dPr>
                            <m:ctrlPr>
                              <a:rPr lang="en-IN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IN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IN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&gt;10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…..</m:t>
                    </m:r>
                  </m:oMath>
                </a14:m>
                <a:endParaRPr lang="en-IN" dirty="0" smtClean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65760" lvl="1" indent="0">
                  <a:buNone/>
                </a:pPr>
                <a:endParaRPr lang="en-IN" sz="2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>
                  <a:buNone/>
                </a:pPr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45370" y="1196752"/>
                <a:ext cx="8712968" cy="4824536"/>
              </a:xfrm>
              <a:blipFill rotWithShape="0">
                <a:blip r:embed="rId2"/>
                <a:stretch>
                  <a:fillRect l="-1190" t="-3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Logical Test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17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93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45370" y="1412776"/>
                <a:ext cx="8712968" cy="4608512"/>
              </a:xfrm>
            </p:spPr>
            <p:txBody>
              <a:bodyPr>
                <a:normAutofit/>
              </a:bodyPr>
              <a:lstStyle/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IN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Using negation operator	</a:t>
                </a:r>
              </a:p>
              <a:p>
                <a:pPr marL="365760" lvl="1" indent="0">
                  <a:buNone/>
                </a:pPr>
                <a:r>
                  <a:rPr lang="en-IN" dirty="0">
                    <a:solidFill>
                      <a:srgbClr val="002060"/>
                    </a:solidFill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I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!</m:t>
                    </m:r>
                  </m:oMath>
                </a14:m>
                <a:endParaRPr lang="en-IN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>
                  <a:buNone/>
                </a:pPr>
                <a:r>
                  <a:rPr lang="en-IN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IN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Example: </a:t>
                </a:r>
                <a:r>
                  <a:rPr lang="en-IN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(!(grade=“A”))</a:t>
                </a:r>
                <a:r>
                  <a:rPr lang="en-IN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</a:p>
              <a:p>
                <a:pPr marL="798513" indent="-628650">
                  <a:buNone/>
                </a:pPr>
                <a:endParaRPr lang="en-US" sz="2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798513" indent="-628650">
                  <a:buNone/>
                </a:pPr>
                <a:r>
                  <a:rPr lang="en-US" sz="2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Note: </a:t>
                </a:r>
              </a:p>
              <a:p>
                <a:pPr marL="832803" lvl="1" indent="-342900"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result of all logical tests return either 1 (True) or 0 (False).</a:t>
                </a:r>
                <a:r>
                  <a:rPr lang="en-US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832803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If condition satisfies then it returns 1 else it returns 0. </a:t>
                </a:r>
                <a:endParaRPr lang="en-US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832803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In the </a:t>
                </a:r>
                <a:r>
                  <a:rPr lang="en-US" dirty="0" smtClean="0">
                    <a:solidFill>
                      <a:srgbClr val="00206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if…else …</a:t>
                </a:r>
                <a:r>
                  <a:rPr lang="en-US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statement the </a:t>
                </a:r>
                <a:r>
                  <a:rPr lang="en-US" dirty="0" smtClean="0">
                    <a:solidFill>
                      <a:srgbClr val="00206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  <a:r>
                  <a:rPr lang="en-US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part is optional.</a:t>
                </a:r>
              </a:p>
              <a:p>
                <a:pPr marL="4572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 marL="45720" indent="0">
                  <a:buNone/>
                </a:pPr>
                <a:endParaRPr lang="en-IN" sz="2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>
                  <a:buNone/>
                </a:pPr>
                <a:endParaRPr lang="en-IN" sz="2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>
                  <a:buNone/>
                </a:pPr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45370" y="1412776"/>
                <a:ext cx="8712968" cy="4608512"/>
              </a:xfrm>
              <a:blipFill rotWithShape="0">
                <a:blip r:embed="rId2"/>
                <a:stretch>
                  <a:fillRect t="-2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Logical Test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18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3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96136" y="1052736"/>
            <a:ext cx="3816424" cy="49685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1800" dirty="0" smtClean="0">
                <a:latin typeface="Courier"/>
                <a:cs typeface="Times New Roman" pitchFamily="18" charset="0"/>
              </a:rPr>
              <a:t># include&lt;</a:t>
            </a:r>
            <a:r>
              <a:rPr lang="en-US" sz="1800" dirty="0" err="1" smtClean="0">
                <a:latin typeface="Courier"/>
                <a:cs typeface="Times New Roman" pitchFamily="18" charset="0"/>
              </a:rPr>
              <a:t>stdio.h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&gt;</a:t>
            </a:r>
          </a:p>
          <a:p>
            <a:pPr marL="45720" indent="0">
              <a:buNone/>
            </a:pPr>
            <a:r>
              <a:rPr lang="en-US" sz="1800" dirty="0">
                <a:latin typeface="Courier"/>
                <a:cs typeface="Times New Roman" pitchFamily="18" charset="0"/>
              </a:rPr>
              <a:t>c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har sex;</a:t>
            </a:r>
          </a:p>
          <a:p>
            <a:pPr marL="45720" indent="0">
              <a:buNone/>
            </a:pPr>
            <a:r>
              <a:rPr lang="en-US" sz="1800" dirty="0" err="1">
                <a:latin typeface="Courier"/>
                <a:cs typeface="Times New Roman" pitchFamily="18" charset="0"/>
              </a:rPr>
              <a:t>i</a:t>
            </a:r>
            <a:r>
              <a:rPr lang="en-US" sz="1800" dirty="0" err="1" smtClean="0">
                <a:latin typeface="Courier"/>
                <a:cs typeface="Times New Roman" pitchFamily="18" charset="0"/>
              </a:rPr>
              <a:t>nt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 age;</a:t>
            </a:r>
          </a:p>
          <a:p>
            <a:pPr marL="45720" indent="0">
              <a:buNone/>
            </a:pPr>
            <a:r>
              <a:rPr lang="en-US" sz="1800" dirty="0" smtClean="0">
                <a:latin typeface="Courier"/>
                <a:cs typeface="Times New Roman" pitchFamily="18" charset="0"/>
              </a:rPr>
              <a:t>main()</a:t>
            </a:r>
            <a:r>
              <a:rPr lang="en-US" dirty="0" smtClean="0">
                <a:latin typeface="Courier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r>
              <a:rPr lang="en-US" dirty="0" smtClean="0">
                <a:latin typeface="Courier"/>
                <a:cs typeface="Times New Roman" pitchFamily="18" charset="0"/>
              </a:rPr>
              <a:t>{</a:t>
            </a:r>
          </a:p>
          <a:p>
            <a:pPr marL="45720" indent="0">
              <a:buNone/>
            </a:pPr>
            <a:r>
              <a:rPr lang="en-US" sz="1800" dirty="0" smtClean="0">
                <a:latin typeface="Courier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Courier"/>
                <a:cs typeface="Times New Roman" pitchFamily="18" charset="0"/>
              </a:rPr>
              <a:t>scanf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(“%</a:t>
            </a:r>
            <a:r>
              <a:rPr lang="en-US" sz="1800" dirty="0" err="1">
                <a:latin typeface="Courier"/>
                <a:cs typeface="Times New Roman" pitchFamily="18" charset="0"/>
              </a:rPr>
              <a:t>c</a:t>
            </a:r>
            <a:r>
              <a:rPr lang="en-US" sz="1800" dirty="0" err="1" smtClean="0">
                <a:latin typeface="Courier"/>
                <a:cs typeface="Times New Roman" pitchFamily="18" charset="0"/>
              </a:rPr>
              <a:t>”,&amp;sex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);</a:t>
            </a:r>
          </a:p>
          <a:p>
            <a:pPr marL="45720" indent="0">
              <a:buNone/>
            </a:pPr>
            <a:r>
              <a:rPr lang="en-US" sz="1800" dirty="0" smtClean="0">
                <a:latin typeface="Courier"/>
                <a:cs typeface="Times New Roman" pitchFamily="18" charset="0"/>
              </a:rPr>
              <a:t>  </a:t>
            </a:r>
            <a:r>
              <a:rPr lang="en-US" sz="1800" dirty="0" err="1" smtClean="0">
                <a:latin typeface="Courier"/>
                <a:cs typeface="Times New Roman" pitchFamily="18" charset="0"/>
              </a:rPr>
              <a:t>scanf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(“%</a:t>
            </a:r>
            <a:r>
              <a:rPr lang="en-US" sz="1800" dirty="0" err="1" smtClean="0">
                <a:latin typeface="Courier"/>
                <a:cs typeface="Times New Roman" pitchFamily="18" charset="0"/>
              </a:rPr>
              <a:t>d”,&amp;age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);</a:t>
            </a:r>
          </a:p>
          <a:p>
            <a:pPr marL="45720" indent="0">
              <a:buNone/>
            </a:pPr>
            <a:r>
              <a:rPr lang="en-US" sz="1800" dirty="0" smtClean="0">
                <a:latin typeface="Courier"/>
                <a:cs typeface="Times New Roman" pitchFamily="18" charset="0"/>
              </a:rPr>
              <a:t>  </a:t>
            </a:r>
            <a:r>
              <a:rPr lang="en-US" sz="1800" b="1" dirty="0" smtClean="0">
                <a:solidFill>
                  <a:srgbClr val="C00000"/>
                </a:solidFill>
                <a:latin typeface="Courier"/>
                <a:cs typeface="Times New Roman" pitchFamily="18" charset="0"/>
              </a:rPr>
              <a:t>if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((sex==‘F’)&amp;&amp;(age&lt;21))</a:t>
            </a:r>
          </a:p>
          <a:p>
            <a:pPr marL="45720" indent="0">
              <a:buNone/>
            </a:pPr>
            <a:r>
              <a:rPr lang="en-US" sz="1800" dirty="0" smtClean="0">
                <a:latin typeface="Courier"/>
                <a:cs typeface="Times New Roman" pitchFamily="18" charset="0"/>
              </a:rPr>
              <a:t>    </a:t>
            </a:r>
            <a:r>
              <a:rPr lang="en-US" sz="1800" dirty="0" err="1" smtClean="0">
                <a:latin typeface="Courier"/>
                <a:cs typeface="Times New Roman" pitchFamily="18" charset="0"/>
              </a:rPr>
              <a:t>printf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(//…………);</a:t>
            </a:r>
          </a:p>
          <a:p>
            <a:pPr marL="45720" indent="0">
              <a:buNone/>
            </a:pPr>
            <a:r>
              <a:rPr lang="en-US" sz="1800" dirty="0" smtClean="0">
                <a:latin typeface="Courier"/>
                <a:cs typeface="Times New Roman" pitchFamily="18" charset="0"/>
              </a:rPr>
              <a:t>  </a:t>
            </a:r>
            <a:r>
              <a:rPr lang="en-US" sz="1800" b="1" dirty="0" smtClean="0">
                <a:solidFill>
                  <a:srgbClr val="C00000"/>
                </a:solidFill>
                <a:latin typeface="Courier"/>
                <a:cs typeface="Times New Roman" pitchFamily="18" charset="0"/>
              </a:rPr>
              <a:t>else</a:t>
            </a:r>
          </a:p>
          <a:p>
            <a:pPr marL="45720" indent="0">
              <a:buNone/>
            </a:pPr>
            <a:r>
              <a:rPr lang="en-US" sz="1800" dirty="0" smtClean="0">
                <a:latin typeface="Courier"/>
                <a:cs typeface="Times New Roman" pitchFamily="18" charset="0"/>
              </a:rPr>
              <a:t>    </a:t>
            </a:r>
            <a:r>
              <a:rPr lang="en-US" sz="1800" dirty="0" err="1" smtClean="0">
                <a:latin typeface="Courier"/>
                <a:cs typeface="Times New Roman" pitchFamily="18" charset="0"/>
              </a:rPr>
              <a:t>printf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(//…………);</a:t>
            </a:r>
            <a:endParaRPr lang="en-US" sz="1800" dirty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marL="365760" lvl="1" indent="0">
              <a:buNone/>
            </a:pPr>
            <a:endParaRPr lang="en-IN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19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5796136" y="771600"/>
            <a:ext cx="0" cy="5400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490655"/>
              </p:ext>
            </p:extLst>
          </p:nvPr>
        </p:nvGraphicFramePr>
        <p:xfrm>
          <a:off x="67816" y="908720"/>
          <a:ext cx="5570984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Visio" r:id="rId3" imgW="5500856" imgH="4234479" progId="Visio.Drawing.11">
                  <p:embed/>
                </p:oleObj>
              </mc:Choice>
              <mc:Fallback>
                <p:oleObj name="Visio" r:id="rId3" imgW="5500856" imgH="4234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16" y="908720"/>
                        <a:ext cx="5570984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15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8640960" cy="4641696"/>
          </a:xfrm>
        </p:spPr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Flowchart : Basic Concepts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Some examples	</a:t>
            </a:r>
          </a:p>
          <a:p>
            <a:pPr lvl="1"/>
            <a:endParaRPr lang="en-IN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Control of Flows in C Language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Sequence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Decision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Looping</a:t>
            </a:r>
          </a:p>
          <a:p>
            <a:pPr lvl="1"/>
            <a:endParaRPr lang="en-I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Today’s discussion…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1000" i="1" dirty="0" smtClean="0"/>
              <a:t>CS 10001 : Programming and Data Structures</a:t>
            </a:r>
            <a:endParaRPr lang="en-IN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23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68144" y="620688"/>
            <a:ext cx="2990194" cy="5400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1800" dirty="0" smtClean="0">
                <a:latin typeface="Courier"/>
                <a:cs typeface="Times New Roman" pitchFamily="18" charset="0"/>
              </a:rPr>
              <a:t>#include &lt;</a:t>
            </a:r>
            <a:r>
              <a:rPr lang="en-US" sz="1800" dirty="0" err="1" smtClean="0">
                <a:latin typeface="Courier"/>
                <a:cs typeface="Times New Roman" pitchFamily="18" charset="0"/>
              </a:rPr>
              <a:t>stdio.h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&gt;</a:t>
            </a:r>
          </a:p>
          <a:p>
            <a:pPr marL="45720" indent="0">
              <a:buNone/>
            </a:pPr>
            <a:r>
              <a:rPr lang="en-US" sz="1800" dirty="0" smtClean="0">
                <a:latin typeface="Courier"/>
                <a:cs typeface="Times New Roman" pitchFamily="18" charset="0"/>
              </a:rPr>
              <a:t>void main()</a:t>
            </a:r>
            <a:r>
              <a:rPr lang="en-US" dirty="0" smtClean="0">
                <a:latin typeface="Courier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r>
              <a:rPr lang="en-US" dirty="0" smtClean="0">
                <a:latin typeface="Courier"/>
                <a:cs typeface="Times New Roman" pitchFamily="18" charset="0"/>
              </a:rPr>
              <a:t>{</a:t>
            </a:r>
          </a:p>
          <a:p>
            <a:pPr marL="45720" indent="0">
              <a:buNone/>
            </a:pPr>
            <a:r>
              <a:rPr lang="en-US" dirty="0" err="1">
                <a:latin typeface="Courier"/>
                <a:cs typeface="Times New Roman" pitchFamily="18" charset="0"/>
              </a:rPr>
              <a:t>i</a:t>
            </a:r>
            <a:r>
              <a:rPr lang="en-US" dirty="0" err="1" smtClean="0">
                <a:latin typeface="Courier"/>
                <a:cs typeface="Times New Roman" pitchFamily="18" charset="0"/>
              </a:rPr>
              <a:t>nt</a:t>
            </a:r>
            <a:r>
              <a:rPr lang="en-US" dirty="0" smtClean="0">
                <a:latin typeface="Courier"/>
                <a:cs typeface="Times New Roman" pitchFamily="18" charset="0"/>
              </a:rPr>
              <a:t> x, y;</a:t>
            </a:r>
          </a:p>
          <a:p>
            <a:pPr marL="45720" indent="0">
              <a:buNone/>
            </a:pPr>
            <a:endParaRPr lang="en-US" sz="1800" dirty="0" smtClean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1800" dirty="0" err="1" smtClean="0">
                <a:latin typeface="Courier"/>
                <a:cs typeface="Times New Roman" pitchFamily="18" charset="0"/>
              </a:rPr>
              <a:t>scanf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(“%</a:t>
            </a:r>
            <a:r>
              <a:rPr lang="en-US" sz="1800" dirty="0" err="1" smtClean="0">
                <a:latin typeface="Courier"/>
                <a:cs typeface="Times New Roman" pitchFamily="18" charset="0"/>
              </a:rPr>
              <a:t>d%d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”,&amp;</a:t>
            </a:r>
            <a:r>
              <a:rPr lang="en-US" sz="1800" dirty="0" err="1" smtClean="0">
                <a:latin typeface="Courier"/>
                <a:cs typeface="Times New Roman" pitchFamily="18" charset="0"/>
              </a:rPr>
              <a:t>x,&amp;y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);</a:t>
            </a:r>
          </a:p>
          <a:p>
            <a:pPr marL="45720" indent="0">
              <a:buNone/>
            </a:pPr>
            <a:endParaRPr lang="en-US" sz="1800" dirty="0" smtClean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"/>
                <a:cs typeface="Times New Roman" pitchFamily="18" charset="0"/>
              </a:rPr>
              <a:t>if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 (x&gt;y)</a:t>
            </a:r>
          </a:p>
          <a:p>
            <a:pPr marL="45720" indent="0">
              <a:buNone/>
            </a:pPr>
            <a:endParaRPr lang="en-US" sz="1800" dirty="0" smtClean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1800" dirty="0">
                <a:latin typeface="Courier"/>
                <a:cs typeface="Times New Roman" pitchFamily="18" charset="0"/>
              </a:rPr>
              <a:t> 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   </a:t>
            </a:r>
            <a:r>
              <a:rPr lang="en-US" sz="1800" dirty="0" err="1" smtClean="0">
                <a:latin typeface="Courier"/>
                <a:cs typeface="Times New Roman" pitchFamily="18" charset="0"/>
              </a:rPr>
              <a:t>printf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(//…………);</a:t>
            </a:r>
          </a:p>
          <a:p>
            <a:pPr marL="4572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Courier"/>
                <a:cs typeface="Times New Roman" pitchFamily="18" charset="0"/>
              </a:rPr>
              <a:t>e</a:t>
            </a:r>
            <a:r>
              <a:rPr lang="en-US" sz="1800" b="1" dirty="0" smtClean="0">
                <a:solidFill>
                  <a:srgbClr val="C00000"/>
                </a:solidFill>
                <a:latin typeface="Courier"/>
                <a:cs typeface="Times New Roman" pitchFamily="18" charset="0"/>
              </a:rPr>
              <a:t>lse</a:t>
            </a:r>
          </a:p>
          <a:p>
            <a:pPr marL="45720" indent="0">
              <a:buNone/>
            </a:pPr>
            <a:r>
              <a:rPr lang="en-US" sz="1800" dirty="0" smtClean="0">
                <a:latin typeface="Courier"/>
                <a:cs typeface="Times New Roman" pitchFamily="18" charset="0"/>
              </a:rPr>
              <a:t>    </a:t>
            </a:r>
            <a:r>
              <a:rPr lang="en-US" sz="1800" dirty="0" err="1" smtClean="0">
                <a:latin typeface="Courier"/>
                <a:cs typeface="Times New Roman" pitchFamily="18" charset="0"/>
              </a:rPr>
              <a:t>printf</a:t>
            </a:r>
            <a:r>
              <a:rPr lang="en-US" sz="1800" dirty="0" smtClean="0">
                <a:latin typeface="Courier"/>
                <a:cs typeface="Times New Roman" pitchFamily="18" charset="0"/>
              </a:rPr>
              <a:t>(//…………);</a:t>
            </a:r>
          </a:p>
          <a:p>
            <a:pPr marL="45720" indent="0">
              <a:buNone/>
            </a:pPr>
            <a:endParaRPr lang="en-US" sz="1800" dirty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marL="365760" lvl="1" indent="0">
              <a:buNone/>
            </a:pPr>
            <a:endParaRPr lang="en-IN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20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885083"/>
              </p:ext>
            </p:extLst>
          </p:nvPr>
        </p:nvGraphicFramePr>
        <p:xfrm>
          <a:off x="168157" y="1184131"/>
          <a:ext cx="5500688" cy="469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Visio" r:id="rId4" imgW="5500980" imgH="4234222" progId="Visio.Drawing.11">
                  <p:embed/>
                </p:oleObj>
              </mc:Choice>
              <mc:Fallback>
                <p:oleObj name="Visio" r:id="rId4" imgW="5500980" imgH="423422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157" y="1184131"/>
                        <a:ext cx="5500688" cy="469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21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002835"/>
              </p:ext>
            </p:extLst>
          </p:nvPr>
        </p:nvGraphicFramePr>
        <p:xfrm>
          <a:off x="1224980" y="908720"/>
          <a:ext cx="4680520" cy="555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Visio" r:id="rId3" imgW="4045680" imgH="4979880" progId="Visio.Drawing.11">
                  <p:embed/>
                </p:oleObj>
              </mc:Choice>
              <mc:Fallback>
                <p:oleObj name="Visio" r:id="rId3" imgW="4045680" imgH="49798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4980" y="908720"/>
                        <a:ext cx="4680520" cy="5551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164288" y="2420888"/>
            <a:ext cx="11521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3232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22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v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oid main()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{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i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 x, y, z;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scanf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(“%d %d %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d”,&amp;x,&amp;y,&amp;z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);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ourier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f(x&gt;y)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	max=x;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lse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	max=y;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f(max&gt;z)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	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printf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(“%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d”,max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)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lse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	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printf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(“%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d”,z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);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}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263194"/>
              </p:ext>
            </p:extLst>
          </p:nvPr>
        </p:nvGraphicFramePr>
        <p:xfrm>
          <a:off x="457199" y="1052736"/>
          <a:ext cx="4188048" cy="496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Visio" r:id="rId3" imgW="4045680" imgH="4979880" progId="Visio.Drawing.11">
                  <p:embed/>
                </p:oleObj>
              </mc:Choice>
              <mc:Fallback>
                <p:oleObj name="Visio" r:id="rId3" imgW="4045680" imgH="4979880" progId="Visio.Drawing.11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9" y="1052736"/>
                        <a:ext cx="4188048" cy="4967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5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Nesting of </a:t>
            </a:r>
            <a:r>
              <a:rPr lang="en-US" sz="4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if-else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Statement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23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539552" y="1202181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to nest if-else statements one within another </a:t>
            </a:r>
          </a:p>
          <a:p>
            <a:pPr algn="just"/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59632" y="2132477"/>
            <a:ext cx="6408712" cy="3710081"/>
            <a:chOff x="1331640" y="1852791"/>
            <a:chExt cx="6408712" cy="3710081"/>
          </a:xfrm>
        </p:grpSpPr>
        <p:sp>
          <p:nvSpPr>
            <p:cNvPr id="3" name="TextBox 2"/>
            <p:cNvSpPr txBox="1"/>
            <p:nvPr/>
          </p:nvSpPr>
          <p:spPr>
            <a:xfrm>
              <a:off x="1403648" y="1852791"/>
              <a:ext cx="6336704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If (condition 1)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Times New Roman" panose="02020603050405020304" pitchFamily="18" charset="0"/>
              </a:endParaRP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if(condition 2)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Times New Roman" panose="02020603050405020304" pitchFamily="18" charset="0"/>
              </a:endParaRP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……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if(condition n)</a:t>
              </a:r>
            </a:p>
            <a:p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Times New Roman" panose="02020603050405020304" pitchFamily="18" charset="0"/>
              </a:endParaRP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else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Times New Roman" panose="02020603050405020304" pitchFamily="18" charset="0"/>
              </a:endParaRPr>
            </a:p>
            <a:p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Times New Roman" panose="02020603050405020304" pitchFamily="18" charset="0"/>
              </a:endParaRP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else</a:t>
              </a:r>
            </a:p>
            <a:p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Times New Roman" panose="02020603050405020304" pitchFamily="18" charset="0"/>
              </a:endParaRPr>
            </a:p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else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1800" y="2166913"/>
              <a:ext cx="864096" cy="27699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Courier"/>
                </a:rPr>
                <a:t>Block 1</a:t>
              </a:r>
              <a:endParaRPr lang="en-US" sz="1200" b="1" dirty="0">
                <a:latin typeface="Courier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75856" y="2754436"/>
              <a:ext cx="864096" cy="27699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Courier"/>
                </a:rPr>
                <a:t>Block 2</a:t>
              </a:r>
              <a:endParaRPr lang="en-US" sz="1200" b="1" dirty="0">
                <a:latin typeface="Courier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27784" y="3560950"/>
              <a:ext cx="888232" cy="27699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Courier"/>
                </a:rPr>
                <a:t>Block n</a:t>
              </a:r>
              <a:endParaRPr lang="en-US" sz="1200" b="1" dirty="0">
                <a:latin typeface="Courier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75856" y="4653136"/>
              <a:ext cx="888232" cy="27699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Courier"/>
                </a:rPr>
                <a:t>Block 2</a:t>
              </a:r>
              <a:endParaRPr lang="en-US" sz="1200" b="1" dirty="0">
                <a:latin typeface="Courier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99792" y="5285873"/>
              <a:ext cx="888232" cy="276999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Courier"/>
                </a:rPr>
                <a:t>Block 1</a:t>
              </a:r>
              <a:endParaRPr lang="en-US" sz="1200" b="1" dirty="0">
                <a:latin typeface="Courier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339752" y="2564904"/>
              <a:ext cx="0" cy="23652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331640" y="2060848"/>
              <a:ext cx="0" cy="35020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75856" y="3277626"/>
              <a:ext cx="0" cy="8436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91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Nesting of if else statement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24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491606" y="1243380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may arise if all “</a:t>
            </a:r>
            <a:r>
              <a:rPr lang="en-US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if”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statement may not have “</a:t>
            </a:r>
            <a:r>
              <a:rPr lang="en-US" sz="2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else”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</a:t>
            </a:r>
          </a:p>
          <a:p>
            <a:pPr algn="just"/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31640" y="2132477"/>
            <a:ext cx="6336704" cy="3693319"/>
            <a:chOff x="1403648" y="1852791"/>
            <a:chExt cx="6336704" cy="3693319"/>
          </a:xfrm>
        </p:grpSpPr>
        <p:sp>
          <p:nvSpPr>
            <p:cNvPr id="3" name="TextBox 2"/>
            <p:cNvSpPr txBox="1"/>
            <p:nvPr/>
          </p:nvSpPr>
          <p:spPr>
            <a:xfrm>
              <a:off x="1403648" y="1852791"/>
              <a:ext cx="6336704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If (condition 1)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//statement(s)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else </a:t>
              </a:r>
              <a:r>
                <a:rPr lang="en-US" dirty="0" smtClean="0">
                  <a:solidFill>
                    <a:srgbClr val="FF0000"/>
                  </a:solidFill>
                  <a:latin typeface="Courier"/>
                  <a:cs typeface="Times New Roman" panose="02020603050405020304" pitchFamily="18" charset="0"/>
                </a:rPr>
                <a:t>1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 if(condition 2)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   //statement(s)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     </a:t>
              </a:r>
              <a:r>
                <a:rPr lang="en-US" dirty="0" smtClean="0">
                  <a:solidFill>
                    <a:srgbClr val="FF0000"/>
                  </a:solidFill>
                  <a:latin typeface="Courier"/>
                  <a:cs typeface="Times New Roman" panose="02020603050405020304" pitchFamily="18" charset="0"/>
                </a:rPr>
                <a:t>2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if(condition 3)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    //statement(s)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    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    //statement(s)	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Times New Roman" panose="02020603050405020304" pitchFamily="18" charset="0"/>
              </a:endParaRPr>
            </a:p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Times New Roman" panose="02020603050405020304" pitchFamily="18" charset="0"/>
              </a:endParaRPr>
            </a:p>
            <a:p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Times New Roman" panose="02020603050405020304" pitchFamily="18" charset="0"/>
              </a:endParaRPr>
            </a:p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This else belongs to which if (1) or (2)?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anose="02020603050405020304" pitchFamily="18" charset="0"/>
                </a:rPr>
                <a:t>	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95736" y="3653370"/>
              <a:ext cx="888232" cy="3693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"/>
                </a:rPr>
                <a:t>else</a:t>
              </a:r>
              <a:endParaRPr lang="en-US" dirty="0">
                <a:latin typeface="Couri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16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Nesting of if else statement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25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1606" y="1243380"/>
                <a:ext cx="7632848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Dangling else problem : Rule to resolve the ambiguity </a:t>
                </a:r>
                <a:endParaRPr lang="en-US" sz="2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else clause is associated with the closest preceding unmatched </a:t>
                </a:r>
                <a:r>
                  <a:rPr lang="en-US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if.</a:t>
                </a:r>
              </a:p>
              <a:p>
                <a:pPr algn="just"/>
                <a:endParaRPr lang="en-US" sz="5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𝑒𝑥𝑝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𝑒𝑥𝑝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𝑠𝑡𝑎𝑡𝑒𝑚𝑒𝑛𝑡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𝑒𝑙𝑠𝑒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𝑠𝑡𝑎𝑡𝑒𝑚𝑒𝑛𝑡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one should be the correct interpretation!</a:t>
                </a:r>
                <a:endParaRPr lang="en-US" b="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06" y="1243380"/>
                <a:ext cx="7632848" cy="4770537"/>
              </a:xfrm>
              <a:prstGeom prst="rect">
                <a:avLst/>
              </a:prstGeom>
              <a:blipFill rotWithShape="0">
                <a:blip r:embed="rId2"/>
                <a:stretch>
                  <a:fillRect l="-1278" t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586669"/>
              </p:ext>
            </p:extLst>
          </p:nvPr>
        </p:nvGraphicFramePr>
        <p:xfrm>
          <a:off x="1115616" y="3184776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"/>
                        </a:rPr>
                        <a:t>If (exp1) {</a:t>
                      </a:r>
                    </a:p>
                    <a:p>
                      <a:r>
                        <a:rPr lang="en-US" b="0" dirty="0" smtClean="0">
                          <a:latin typeface="Courier"/>
                        </a:rPr>
                        <a:t>    if(exp2)</a:t>
                      </a:r>
                    </a:p>
                    <a:p>
                      <a:r>
                        <a:rPr lang="en-US" b="0" dirty="0" smtClean="0">
                          <a:latin typeface="Courier"/>
                        </a:rPr>
                        <a:t>         statement1;</a:t>
                      </a:r>
                    </a:p>
                    <a:p>
                      <a:r>
                        <a:rPr lang="en-US" b="0" dirty="0" smtClean="0">
                          <a:latin typeface="Courier"/>
                        </a:rPr>
                        <a:t>    else</a:t>
                      </a:r>
                    </a:p>
                    <a:p>
                      <a:r>
                        <a:rPr lang="en-US" b="0" dirty="0" smtClean="0">
                          <a:latin typeface="Courier"/>
                        </a:rPr>
                        <a:t>         statement2;</a:t>
                      </a:r>
                    </a:p>
                    <a:p>
                      <a:r>
                        <a:rPr lang="en-US" b="0" dirty="0" smtClean="0">
                          <a:latin typeface="Courier"/>
                        </a:rPr>
                        <a:t>}</a:t>
                      </a:r>
                      <a:endParaRPr lang="en-US" b="0" dirty="0">
                        <a:latin typeface="Couri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ourier"/>
                        </a:rPr>
                        <a:t>If (exp1) {</a:t>
                      </a:r>
                    </a:p>
                    <a:p>
                      <a:r>
                        <a:rPr lang="en-US" b="0" dirty="0" smtClean="0">
                          <a:latin typeface="Courier"/>
                        </a:rPr>
                        <a:t>    if(exp2)</a:t>
                      </a:r>
                    </a:p>
                    <a:p>
                      <a:r>
                        <a:rPr lang="en-US" b="0" dirty="0" smtClean="0">
                          <a:latin typeface="Courier"/>
                        </a:rPr>
                        <a:t>         statement1;</a:t>
                      </a:r>
                    </a:p>
                    <a:p>
                      <a:r>
                        <a:rPr lang="en-US" b="0" dirty="0" smtClean="0">
                          <a:latin typeface="Courier"/>
                        </a:rPr>
                        <a:t>}</a:t>
                      </a:r>
                    </a:p>
                    <a:p>
                      <a:r>
                        <a:rPr lang="en-US" b="0" dirty="0" smtClean="0">
                          <a:latin typeface="Courier"/>
                        </a:rPr>
                        <a:t>else</a:t>
                      </a:r>
                    </a:p>
                    <a:p>
                      <a:r>
                        <a:rPr lang="en-US" b="0" dirty="0" smtClean="0">
                          <a:latin typeface="Courier"/>
                        </a:rPr>
                        <a:t>         statement2;</a:t>
                      </a:r>
                    </a:p>
                    <a:p>
                      <a:endParaRPr lang="en-US" b="0" dirty="0" smtClean="0">
                        <a:latin typeface="Courier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9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51520" y="1484784"/>
                <a:ext cx="8568952" cy="4687416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IN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In </a:t>
                </a:r>
                <a:r>
                  <a:rPr lang="en-IN" sz="2400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 </a:t>
                </a:r>
                <a:r>
                  <a:rPr lang="en-IN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language, an operator</a:t>
                </a:r>
                <a:r>
                  <a:rPr lang="en-IN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 </a:t>
                </a:r>
                <a:r>
                  <a:rPr lang="en-IN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IN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is known as conditional operator.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IN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Alternatively, this is also called as </a:t>
                </a:r>
                <a:r>
                  <a:rPr lang="en-IN" sz="24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ternary operator</a:t>
                </a:r>
                <a:r>
                  <a:rPr lang="en-IN" sz="2400" u="sng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45720" indent="0">
                  <a:buNone/>
                </a:pPr>
                <a:endParaRPr lang="en-IN" sz="500" u="sng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>
                  <a:buNone/>
                </a:pPr>
                <a:r>
                  <a:rPr lang="en-IN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Syntax:</a:t>
                </a:r>
              </a:p>
              <a:p>
                <a:pPr marL="45720" indent="0" algn="ctr">
                  <a:buNone/>
                </a:pPr>
                <a:r>
                  <a:rPr lang="en-IN" sz="2000" i="0" dirty="0" smtClean="0">
                    <a:latin typeface="Courier"/>
                    <a:cs typeface="Times New Roman" pitchFamily="18" charset="0"/>
                  </a:rPr>
                  <a:t>x=condition 1? Statement1:statement2;</a:t>
                </a:r>
                <a:endParaRPr lang="en-IN" sz="2000" dirty="0" smtClean="0">
                  <a:latin typeface="Courier"/>
                  <a:cs typeface="Times New Roman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IN" sz="2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IN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This implies that </a:t>
                </a:r>
                <a:r>
                  <a:rPr lang="en-IN" sz="2000" dirty="0" smtClean="0">
                    <a:solidFill>
                      <a:srgbClr val="00206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IN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is assigned to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𝑠𝑡𝑎𝑡𝑒𝑚𝑒𝑛𝑡</m:t>
                    </m:r>
                    <m:r>
                      <a:rPr lang="en-I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IN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0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s</m:t>
                    </m:r>
                    <m:r>
                      <a:rPr lang="en-I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IN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I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𝑡𝑒𝑚𝑒𝑛𝑡</m:t>
                    </m:r>
                    <m:r>
                      <a:rPr lang="en-I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IN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depending on condition is true or false, respectively. </a:t>
                </a:r>
              </a:p>
              <a:p>
                <a:pPr marL="45720" indent="0">
                  <a:buNone/>
                </a:pPr>
                <a:endParaRPr lang="en-IN" sz="5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>
                  <a:buNone/>
                </a:pPr>
                <a:endParaRPr lang="en-IN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51520" y="1484784"/>
                <a:ext cx="8568952" cy="4687416"/>
              </a:xfrm>
              <a:blipFill rotWithShape="0">
                <a:blip r:embed="rId2"/>
                <a:stretch>
                  <a:fillRect l="-996" t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Conditional Operator ?: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26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2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340768"/>
            <a:ext cx="8568952" cy="48314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IN" sz="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marL="45720" indent="0" algn="ctr">
              <a:buNone/>
            </a:pPr>
            <a:r>
              <a:rPr lang="en-IN" sz="2000" dirty="0">
                <a:solidFill>
                  <a:srgbClr val="0070C0"/>
                </a:solidFill>
                <a:latin typeface="Courier"/>
                <a:cs typeface="Times New Roman" pitchFamily="18" charset="0"/>
              </a:rPr>
              <a:t>i</a:t>
            </a:r>
            <a:r>
              <a:rPr lang="en-IN" sz="2000" i="0" dirty="0" smtClean="0">
                <a:solidFill>
                  <a:srgbClr val="0070C0"/>
                </a:solidFill>
                <a:latin typeface="Courier"/>
                <a:cs typeface="Times New Roman" pitchFamily="18" charset="0"/>
              </a:rPr>
              <a:t>nterest=(balance&gt;5000)? balance</a:t>
            </a:r>
            <a:r>
              <a:rPr lang="en-IN" sz="2000" i="0" dirty="0" smtClean="0">
                <a:solidFill>
                  <a:srgbClr val="0070C0"/>
                </a:solidFill>
                <a:latin typeface="Courier"/>
                <a:ea typeface="Cambria Math" panose="02040503050406030204" pitchFamily="18" charset="0"/>
                <a:cs typeface="Times New Roman" pitchFamily="18" charset="0"/>
              </a:rPr>
              <a:t>×</a:t>
            </a:r>
            <a:r>
              <a:rPr lang="en-IN" sz="2000" i="0" dirty="0" smtClean="0">
                <a:solidFill>
                  <a:srgbClr val="0070C0"/>
                </a:solidFill>
                <a:latin typeface="Courier"/>
                <a:cs typeface="Times New Roman" pitchFamily="18" charset="0"/>
              </a:rPr>
              <a:t>0.15 : balance</a:t>
            </a:r>
            <a:r>
              <a:rPr lang="en-IN" sz="2000" i="0" dirty="0" smtClean="0">
                <a:solidFill>
                  <a:srgbClr val="0070C0"/>
                </a:solidFill>
                <a:latin typeface="Courier"/>
                <a:ea typeface="Cambria Math" panose="02040503050406030204" pitchFamily="18" charset="0"/>
                <a:cs typeface="Times New Roman" pitchFamily="18" charset="0"/>
              </a:rPr>
              <a:t>×</a:t>
            </a:r>
            <a:r>
              <a:rPr lang="en-IN" sz="2000" i="0" dirty="0" smtClean="0">
                <a:solidFill>
                  <a:srgbClr val="0070C0"/>
                </a:solidFill>
                <a:latin typeface="Courier"/>
                <a:cs typeface="Times New Roman" pitchFamily="18" charset="0"/>
              </a:rPr>
              <a:t>0.10;</a:t>
            </a:r>
            <a:endParaRPr lang="en-IN" sz="2000" dirty="0" smtClean="0">
              <a:solidFill>
                <a:srgbClr val="0070C0"/>
              </a:solidFill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endParaRPr lang="en-IN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is equivalent to:</a:t>
            </a:r>
          </a:p>
          <a:p>
            <a:pPr marL="45720" indent="0">
              <a:buNone/>
            </a:pPr>
            <a:endParaRPr lang="en-IN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2000" dirty="0">
                <a:solidFill>
                  <a:srgbClr val="0070C0"/>
                </a:solidFill>
                <a:latin typeface="Courier"/>
                <a:cs typeface="Times New Roman" pitchFamily="18" charset="0"/>
              </a:rPr>
              <a:t>i</a:t>
            </a:r>
            <a:r>
              <a:rPr lang="en-IN" sz="2000" dirty="0" smtClean="0">
                <a:solidFill>
                  <a:srgbClr val="0070C0"/>
                </a:solidFill>
                <a:latin typeface="Courier"/>
                <a:cs typeface="Times New Roman" pitchFamily="18" charset="0"/>
              </a:rPr>
              <a:t>f </a:t>
            </a:r>
            <a:r>
              <a:rPr lang="en-IN" sz="2000" dirty="0">
                <a:solidFill>
                  <a:srgbClr val="0070C0"/>
                </a:solidFill>
                <a:latin typeface="Courier"/>
                <a:cs typeface="Times New Roman" pitchFamily="18" charset="0"/>
              </a:rPr>
              <a:t>=(balance&gt;5000</a:t>
            </a:r>
            <a:r>
              <a:rPr lang="en-IN" sz="2000" dirty="0" smtClean="0">
                <a:solidFill>
                  <a:srgbClr val="0070C0"/>
                </a:solidFill>
                <a:latin typeface="Courier"/>
                <a:cs typeface="Times New Roman" pitchFamily="18" charset="0"/>
              </a:rPr>
              <a:t>)</a:t>
            </a:r>
          </a:p>
          <a:p>
            <a:pPr marL="45720" indent="0">
              <a:buNone/>
            </a:pPr>
            <a:r>
              <a:rPr lang="en-I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000" dirty="0">
                <a:solidFill>
                  <a:srgbClr val="0070C0"/>
                </a:solidFill>
                <a:latin typeface="Courier"/>
                <a:cs typeface="Times New Roman" pitchFamily="18" charset="0"/>
              </a:rPr>
              <a:t> </a:t>
            </a:r>
            <a:r>
              <a:rPr lang="en-IN" sz="2000" dirty="0" smtClean="0">
                <a:solidFill>
                  <a:srgbClr val="0070C0"/>
                </a:solidFill>
                <a:latin typeface="Courier"/>
                <a:cs typeface="Times New Roman" pitchFamily="18" charset="0"/>
              </a:rPr>
              <a:t>interest</a:t>
            </a:r>
            <a:r>
              <a:rPr lang="en-IN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N" sz="2000" dirty="0" smtClean="0">
                <a:solidFill>
                  <a:srgbClr val="0070C0"/>
                </a:solidFill>
                <a:latin typeface="Courier"/>
                <a:cs typeface="Times New Roman" pitchFamily="18" charset="0"/>
              </a:rPr>
              <a:t>balance</a:t>
            </a:r>
            <a:r>
              <a:rPr lang="en-IN" sz="2000" dirty="0" smtClean="0">
                <a:solidFill>
                  <a:srgbClr val="0070C0"/>
                </a:solidFill>
                <a:latin typeface="Courier"/>
                <a:ea typeface="Cambria Math" panose="02040503050406030204" pitchFamily="18" charset="0"/>
                <a:cs typeface="Times New Roman" pitchFamily="18" charset="0"/>
              </a:rPr>
              <a:t>×</a:t>
            </a:r>
            <a:r>
              <a:rPr lang="en-IN" sz="2000" dirty="0" smtClean="0">
                <a:solidFill>
                  <a:srgbClr val="0070C0"/>
                </a:solidFill>
                <a:latin typeface="Courier"/>
                <a:cs typeface="Times New Roman" pitchFamily="18" charset="0"/>
              </a:rPr>
              <a:t>0.15;</a:t>
            </a:r>
          </a:p>
          <a:p>
            <a:pPr marL="45720" indent="0">
              <a:buNone/>
            </a:pPr>
            <a:r>
              <a:rPr lang="en-IN" sz="2000" dirty="0">
                <a:solidFill>
                  <a:srgbClr val="0070C0"/>
                </a:solidFill>
                <a:latin typeface="Courier"/>
                <a:cs typeface="Times New Roman" pitchFamily="18" charset="0"/>
              </a:rPr>
              <a:t>e</a:t>
            </a:r>
            <a:r>
              <a:rPr lang="en-IN" sz="2000" dirty="0" smtClean="0">
                <a:solidFill>
                  <a:srgbClr val="0070C0"/>
                </a:solidFill>
                <a:latin typeface="Courier"/>
                <a:cs typeface="Times New Roman" pitchFamily="18" charset="0"/>
              </a:rPr>
              <a:t>lse</a:t>
            </a:r>
          </a:p>
          <a:p>
            <a:pPr marL="45720" indent="0">
              <a:buNone/>
            </a:pPr>
            <a:r>
              <a:rPr lang="en-IN" sz="2000" dirty="0" smtClean="0">
                <a:solidFill>
                  <a:srgbClr val="0070C0"/>
                </a:solidFill>
                <a:latin typeface="Courier"/>
                <a:cs typeface="Times New Roman" pitchFamily="18" charset="0"/>
              </a:rPr>
              <a:t>	  interest</a:t>
            </a:r>
            <a:r>
              <a:rPr lang="en-IN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N" sz="2000" dirty="0" smtClean="0">
                <a:solidFill>
                  <a:srgbClr val="0070C0"/>
                </a:solidFill>
                <a:latin typeface="Courier"/>
                <a:cs typeface="Times New Roman" pitchFamily="18" charset="0"/>
              </a:rPr>
              <a:t>balance</a:t>
            </a:r>
            <a:r>
              <a:rPr lang="en-IN" sz="2000" dirty="0" smtClean="0">
                <a:solidFill>
                  <a:srgbClr val="0070C0"/>
                </a:solidFill>
                <a:latin typeface="Courier"/>
                <a:ea typeface="Cambria Math" panose="02040503050406030204" pitchFamily="18" charset="0"/>
                <a:cs typeface="Times New Roman" pitchFamily="18" charset="0"/>
              </a:rPr>
              <a:t>×</a:t>
            </a:r>
            <a:r>
              <a:rPr lang="en-IN" sz="2000" dirty="0" smtClean="0">
                <a:solidFill>
                  <a:srgbClr val="0070C0"/>
                </a:solidFill>
                <a:latin typeface="Courier"/>
                <a:cs typeface="Times New Roman" pitchFamily="18" charset="0"/>
              </a:rPr>
              <a:t>0.10;</a:t>
            </a:r>
            <a:endParaRPr lang="en-IN" sz="2000" dirty="0">
              <a:solidFill>
                <a:srgbClr val="0070C0"/>
              </a:solidFill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Conditional Operator ?: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27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1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568952" cy="525658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switch statement is a multi-way decision that tests whether an expression matches one of a number of constant integer values or branches accordingly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IN" sz="5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Syntax:</a:t>
            </a:r>
          </a:p>
          <a:p>
            <a:pPr marL="45720" indent="0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Switch statement is used to select a particular statement from a group of alternative statement(s).</a:t>
            </a:r>
            <a:endParaRPr lang="en-I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N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Switch Statement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28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grpSp>
        <p:nvGrpSpPr>
          <p:cNvPr id="16" name="Group 15"/>
          <p:cNvGrpSpPr/>
          <p:nvPr/>
        </p:nvGrpSpPr>
        <p:grpSpPr>
          <a:xfrm>
            <a:off x="251520" y="2060848"/>
            <a:ext cx="8280920" cy="2996958"/>
            <a:chOff x="179512" y="2088226"/>
            <a:chExt cx="8280920" cy="2996958"/>
          </a:xfrm>
        </p:grpSpPr>
        <p:sp>
          <p:nvSpPr>
            <p:cNvPr id="7" name="TextBox 6"/>
            <p:cNvSpPr txBox="1"/>
            <p:nvPr/>
          </p:nvSpPr>
          <p:spPr>
            <a:xfrm>
              <a:off x="2483768" y="3146192"/>
              <a:ext cx="388843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" indent="0">
                <a:buNone/>
              </a:pPr>
              <a:r>
                <a:rPr lang="en-I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rPr>
                <a:t>switch (expression) {</a:t>
              </a:r>
            </a:p>
            <a:p>
              <a:pPr marL="45720" indent="0">
                <a:buNone/>
              </a:pPr>
              <a:r>
                <a:rPr lang="en-I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rPr>
                <a:t>c</a:t>
              </a:r>
              <a:r>
                <a:rPr lang="en-I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rPr>
                <a:t>ase </a:t>
              </a:r>
              <a:r>
                <a:rPr lang="en-I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rPr>
                <a:t>const1: statement1</a:t>
              </a:r>
            </a:p>
            <a:p>
              <a:pPr marL="45720" indent="0">
                <a:buNone/>
              </a:pPr>
              <a:r>
                <a:rPr lang="en-I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rPr>
                <a:t>c</a:t>
              </a:r>
              <a:r>
                <a:rPr lang="en-I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rPr>
                <a:t>ase </a:t>
              </a:r>
              <a:r>
                <a:rPr lang="en-I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rPr>
                <a:t>const2: statement2</a:t>
              </a:r>
            </a:p>
            <a:p>
              <a:pPr marL="45720" indent="0">
                <a:buNone/>
              </a:pPr>
              <a:r>
                <a:rPr lang="en-I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rPr>
                <a:t>…………………</a:t>
              </a:r>
            </a:p>
            <a:p>
              <a:pPr marL="45720" indent="0">
                <a:buNone/>
              </a:pPr>
              <a:r>
                <a:rPr lang="en-I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rPr>
                <a:t>…………………</a:t>
              </a:r>
            </a:p>
            <a:p>
              <a:pPr marL="45720" indent="0">
                <a:buNone/>
              </a:pPr>
              <a:r>
                <a:rPr lang="en-I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rPr>
                <a:t>d</a:t>
              </a:r>
              <a:r>
                <a:rPr lang="en-I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rPr>
                <a:t>efault</a:t>
              </a:r>
              <a:r>
                <a:rPr lang="en-I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rPr>
                <a:t>: </a:t>
              </a:r>
              <a:r>
                <a:rPr lang="en-I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rPr>
                <a:t>statement</a:t>
              </a:r>
              <a:endParaRPr lang="en-I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9512" y="3006243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These are either </a:t>
              </a:r>
              <a:r>
                <a:rPr lang="en-IN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integer constant </a:t>
              </a:r>
              <a:r>
                <a:rPr lang="en-I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 </a:t>
              </a:r>
              <a:r>
                <a:rPr lang="en-IN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character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73416" y="2088226"/>
              <a:ext cx="17870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Here, expression should evaluate to an </a:t>
              </a:r>
              <a:r>
                <a:rPr lang="en-IN" b="1" dirty="0" err="1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  <a:r>
                <a:rPr lang="en-IN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value or </a:t>
              </a:r>
              <a:r>
                <a:rPr lang="en-IN" b="1" dirty="0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char</a:t>
              </a:r>
              <a:endParaRPr lang="en-US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1" name="Straight Arrow Connector 10"/>
            <p:cNvCxnSpPr>
              <a:endCxn id="8" idx="3"/>
            </p:cNvCxnSpPr>
            <p:nvPr/>
          </p:nvCxnSpPr>
          <p:spPr>
            <a:xfrm flipH="1" flipV="1">
              <a:off x="1835696" y="3467908"/>
              <a:ext cx="1512168" cy="177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1835696" y="3645024"/>
              <a:ext cx="1512168" cy="2845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0"/>
            </p:cNvCxnSpPr>
            <p:nvPr/>
          </p:nvCxnSpPr>
          <p:spPr>
            <a:xfrm flipV="1">
              <a:off x="4427984" y="2570128"/>
              <a:ext cx="231744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37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2551" y="908720"/>
            <a:ext cx="8568952" cy="504056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ask your user to type any alphabet in the keyboard. Read it as letter.</a:t>
            </a:r>
          </a:p>
          <a:p>
            <a:pPr marL="45720" indent="0">
              <a:buNone/>
            </a:pPr>
            <a:r>
              <a:rPr lang="en-IN" sz="2400" dirty="0">
                <a:latin typeface="Courier"/>
                <a:cs typeface="Times New Roman" pitchFamily="18" charset="0"/>
              </a:rPr>
              <a:t>c</a:t>
            </a:r>
            <a:r>
              <a:rPr lang="en-IN" sz="2400" dirty="0" smtClean="0">
                <a:latin typeface="Courier"/>
                <a:cs typeface="Times New Roman" pitchFamily="18" charset="0"/>
              </a:rPr>
              <a:t>har letter;</a:t>
            </a:r>
          </a:p>
          <a:p>
            <a:pPr marL="45720" indent="0">
              <a:buNone/>
            </a:pPr>
            <a:r>
              <a:rPr lang="en-IN" sz="2400" dirty="0">
                <a:latin typeface="Courier"/>
                <a:cs typeface="Times New Roman" pitchFamily="18" charset="0"/>
              </a:rPr>
              <a:t>s</a:t>
            </a:r>
            <a:r>
              <a:rPr lang="en-IN" sz="2400" dirty="0" smtClean="0">
                <a:latin typeface="Courier"/>
                <a:cs typeface="Times New Roman" pitchFamily="18" charset="0"/>
              </a:rPr>
              <a:t>witch(letter){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case ‘A’: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   </a:t>
            </a:r>
            <a:r>
              <a:rPr lang="en-IN" sz="2400" dirty="0" err="1" smtClean="0">
                <a:latin typeface="Courier"/>
                <a:cs typeface="Times New Roman" pitchFamily="18" charset="0"/>
              </a:rPr>
              <a:t>printf</a:t>
            </a:r>
            <a:r>
              <a:rPr lang="en-IN" sz="2400" dirty="0" smtClean="0">
                <a:latin typeface="Courier"/>
                <a:cs typeface="Times New Roman" pitchFamily="18" charset="0"/>
              </a:rPr>
              <a:t>(“First letter %c\n”, letter);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   break;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case ‘Z’:</a:t>
            </a:r>
            <a:endParaRPr lang="en-IN" sz="2400" dirty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   </a:t>
            </a:r>
            <a:r>
              <a:rPr lang="en-IN" sz="2400" dirty="0" err="1" smtClean="0">
                <a:latin typeface="Courier"/>
                <a:cs typeface="Times New Roman" pitchFamily="18" charset="0"/>
              </a:rPr>
              <a:t>printf</a:t>
            </a:r>
            <a:r>
              <a:rPr lang="en-IN" sz="2400" dirty="0" smtClean="0">
                <a:latin typeface="Courier"/>
                <a:cs typeface="Times New Roman" pitchFamily="18" charset="0"/>
              </a:rPr>
              <a:t>(“Last </a:t>
            </a:r>
            <a:r>
              <a:rPr lang="en-IN" sz="2400" dirty="0">
                <a:latin typeface="Courier"/>
                <a:cs typeface="Times New Roman" pitchFamily="18" charset="0"/>
              </a:rPr>
              <a:t>letter </a:t>
            </a:r>
            <a:r>
              <a:rPr lang="en-IN" sz="2400" dirty="0" smtClean="0">
                <a:latin typeface="Courier"/>
                <a:cs typeface="Times New Roman" pitchFamily="18" charset="0"/>
              </a:rPr>
              <a:t>%c\n”, letter);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   break;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default: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   </a:t>
            </a:r>
            <a:r>
              <a:rPr lang="en-IN" sz="2400" dirty="0" err="1" smtClean="0">
                <a:latin typeface="Courier"/>
                <a:cs typeface="Times New Roman" pitchFamily="18" charset="0"/>
              </a:rPr>
              <a:t>printf</a:t>
            </a:r>
            <a:r>
              <a:rPr lang="en-IN" sz="2400" dirty="0" smtClean="0">
                <a:latin typeface="Courier"/>
                <a:cs typeface="Times New Roman" pitchFamily="18" charset="0"/>
              </a:rPr>
              <a:t>(“Your </a:t>
            </a:r>
            <a:r>
              <a:rPr lang="en-IN" sz="2400" dirty="0">
                <a:latin typeface="Courier"/>
                <a:cs typeface="Times New Roman" pitchFamily="18" charset="0"/>
              </a:rPr>
              <a:t>letter </a:t>
            </a:r>
            <a:r>
              <a:rPr lang="en-IN" sz="2400" dirty="0" smtClean="0">
                <a:latin typeface="Courier"/>
                <a:cs typeface="Times New Roman" pitchFamily="18" charset="0"/>
              </a:rPr>
              <a:t>%c\n”, letter);</a:t>
            </a:r>
            <a:endParaRPr lang="en-IN" sz="2400" dirty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   break</a:t>
            </a:r>
            <a:r>
              <a:rPr lang="en-IN" sz="2400" dirty="0">
                <a:latin typeface="Courier"/>
                <a:cs typeface="Times New Roman" pitchFamily="18" charset="0"/>
              </a:rPr>
              <a:t>;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}</a:t>
            </a:r>
          </a:p>
          <a:p>
            <a:pPr marL="45720" indent="0">
              <a:buNone/>
            </a:pPr>
            <a:endParaRPr lang="en-IN" sz="600" dirty="0" smtClean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The use of  </a:t>
            </a:r>
            <a:r>
              <a:rPr lang="en-IN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I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statement</a:t>
            </a:r>
            <a:endParaRPr lang="en-I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29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>
            <a:off x="1056928" y="2540803"/>
            <a:ext cx="7799548" cy="2544381"/>
            <a:chOff x="1056928" y="2540803"/>
            <a:chExt cx="7799548" cy="2544381"/>
          </a:xfrm>
        </p:grpSpPr>
        <p:sp>
          <p:nvSpPr>
            <p:cNvPr id="7" name="Rectangle 6"/>
            <p:cNvSpPr/>
            <p:nvPr/>
          </p:nvSpPr>
          <p:spPr>
            <a:xfrm>
              <a:off x="1056928" y="4293096"/>
              <a:ext cx="5459288" cy="792088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28284" y="2540803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Will print this for all letters other than </a:t>
              </a:r>
              <a:r>
                <a:rPr lang="en-IN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IN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lang="en-IN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>
              <a:off x="5472100" y="3140968"/>
              <a:ext cx="1656184" cy="15600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3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2996952"/>
            <a:ext cx="8712968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Flowchart</a:t>
            </a:r>
            <a:endParaRPr lang="en-IN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92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568952" cy="54006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switch(choice = </a:t>
            </a:r>
            <a:r>
              <a:rPr lang="en-IN" sz="2400" dirty="0" err="1" smtClean="0">
                <a:latin typeface="Courier"/>
                <a:cs typeface="Times New Roman" pitchFamily="18" charset="0"/>
              </a:rPr>
              <a:t>getchar</a:t>
            </a:r>
            <a:r>
              <a:rPr lang="en-IN" sz="2400" dirty="0" smtClean="0">
                <a:latin typeface="Courier"/>
                <a:cs typeface="Times New Roman" pitchFamily="18" charset="0"/>
              </a:rPr>
              <a:t>()){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 case ‘r’: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 case ‘R’:</a:t>
            </a:r>
          </a:p>
          <a:p>
            <a:pPr marL="45720" indent="0">
              <a:buNone/>
            </a:pPr>
            <a:r>
              <a:rPr lang="en-IN" sz="1900" dirty="0" smtClean="0">
                <a:latin typeface="Courier"/>
                <a:cs typeface="Times New Roman" pitchFamily="18" charset="0"/>
              </a:rPr>
              <a:t>	</a:t>
            </a:r>
            <a:r>
              <a:rPr lang="en-IN" sz="1900" dirty="0" err="1" smtClean="0">
                <a:latin typeface="Courier"/>
                <a:cs typeface="Times New Roman" pitchFamily="18" charset="0"/>
              </a:rPr>
              <a:t>printf</a:t>
            </a:r>
            <a:r>
              <a:rPr lang="en-IN" sz="1900" dirty="0" smtClean="0">
                <a:latin typeface="Courier"/>
                <a:cs typeface="Times New Roman" pitchFamily="18" charset="0"/>
              </a:rPr>
              <a:t>(“Red”);</a:t>
            </a:r>
          </a:p>
          <a:p>
            <a:pPr marL="45720" indent="0">
              <a:buNone/>
            </a:pPr>
            <a:r>
              <a:rPr lang="en-IN" sz="1900" dirty="0" smtClean="0">
                <a:latin typeface="Courier"/>
                <a:cs typeface="Times New Roman" pitchFamily="18" charset="0"/>
              </a:rPr>
              <a:t>	break;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 case ‘b’: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 case ‘B’:</a:t>
            </a:r>
            <a:endParaRPr lang="en-IN" sz="2400" dirty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1900" dirty="0" smtClean="0">
                <a:latin typeface="Courier"/>
                <a:cs typeface="Times New Roman" pitchFamily="18" charset="0"/>
              </a:rPr>
              <a:t>	</a:t>
            </a:r>
            <a:r>
              <a:rPr lang="en-IN" sz="1900" dirty="0" err="1" smtClean="0">
                <a:latin typeface="Courier"/>
                <a:cs typeface="Times New Roman" pitchFamily="18" charset="0"/>
              </a:rPr>
              <a:t>printf</a:t>
            </a:r>
            <a:r>
              <a:rPr lang="en-IN" sz="1900" dirty="0" smtClean="0">
                <a:latin typeface="Courier"/>
                <a:cs typeface="Times New Roman" pitchFamily="18" charset="0"/>
              </a:rPr>
              <a:t>(“Blue”);</a:t>
            </a:r>
          </a:p>
          <a:p>
            <a:pPr marL="45720" indent="0">
              <a:buNone/>
            </a:pPr>
            <a:r>
              <a:rPr lang="en-IN" sz="1900" dirty="0" smtClean="0">
                <a:latin typeface="Courier"/>
                <a:cs typeface="Times New Roman" pitchFamily="18" charset="0"/>
              </a:rPr>
              <a:t>	break;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 case ‘g’:</a:t>
            </a:r>
            <a:endParaRPr lang="en-IN" sz="2400" dirty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 case ‘G’:</a:t>
            </a:r>
            <a:endParaRPr lang="en-IN" sz="2400" dirty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1900" dirty="0">
                <a:latin typeface="Courier"/>
                <a:cs typeface="Times New Roman" pitchFamily="18" charset="0"/>
              </a:rPr>
              <a:t>	</a:t>
            </a:r>
            <a:r>
              <a:rPr lang="en-IN" sz="1900" dirty="0" err="1">
                <a:latin typeface="Courier"/>
                <a:cs typeface="Times New Roman" pitchFamily="18" charset="0"/>
              </a:rPr>
              <a:t>printf</a:t>
            </a:r>
            <a:r>
              <a:rPr lang="en-IN" sz="1900" dirty="0" smtClean="0">
                <a:latin typeface="Courier"/>
                <a:cs typeface="Times New Roman" pitchFamily="18" charset="0"/>
              </a:rPr>
              <a:t>(“Green”);</a:t>
            </a:r>
            <a:endParaRPr lang="en-IN" sz="1900" dirty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1900" dirty="0">
                <a:latin typeface="Courier"/>
                <a:cs typeface="Times New Roman" pitchFamily="18" charset="0"/>
              </a:rPr>
              <a:t>	break;</a:t>
            </a:r>
          </a:p>
          <a:p>
            <a:pPr marL="45720" indent="0">
              <a:buNone/>
            </a:pPr>
            <a:r>
              <a:rPr lang="en-IN" sz="2600" dirty="0" smtClean="0">
                <a:latin typeface="Courier"/>
                <a:cs typeface="Times New Roman" pitchFamily="18" charset="0"/>
              </a:rPr>
              <a:t>   default:</a:t>
            </a:r>
          </a:p>
          <a:p>
            <a:pPr marL="45720" indent="0">
              <a:buNone/>
            </a:pPr>
            <a:r>
              <a:rPr lang="en-IN" sz="1900" dirty="0" smtClean="0">
                <a:latin typeface="Courier"/>
                <a:cs typeface="Times New Roman" pitchFamily="18" charset="0"/>
              </a:rPr>
              <a:t>	</a:t>
            </a:r>
            <a:r>
              <a:rPr lang="en-IN" sz="1900" dirty="0" err="1" smtClean="0">
                <a:latin typeface="Courier"/>
                <a:cs typeface="Times New Roman" pitchFamily="18" charset="0"/>
              </a:rPr>
              <a:t>printf</a:t>
            </a:r>
            <a:r>
              <a:rPr lang="en-IN" sz="1900" dirty="0" smtClean="0">
                <a:latin typeface="Courier"/>
                <a:cs typeface="Times New Roman" pitchFamily="18" charset="0"/>
              </a:rPr>
              <a:t>(“Black\n</a:t>
            </a:r>
            <a:r>
              <a:rPr lang="en-IN" sz="1900" dirty="0">
                <a:latin typeface="Courier"/>
                <a:cs typeface="Times New Roman" pitchFamily="18" charset="0"/>
              </a:rPr>
              <a:t>”);</a:t>
            </a:r>
          </a:p>
          <a:p>
            <a:pPr marL="45720" indent="0">
              <a:buNone/>
            </a:pPr>
            <a:r>
              <a:rPr lang="en-IN" sz="2600" dirty="0" smtClean="0">
                <a:latin typeface="Courier"/>
                <a:cs typeface="Times New Roman" pitchFamily="18" charset="0"/>
              </a:rPr>
              <a:t>}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  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30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52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568952" cy="54006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switch(choice=</a:t>
            </a:r>
            <a:r>
              <a:rPr lang="en-IN" sz="2400" dirty="0" err="1" smtClean="0">
                <a:latin typeface="Courier"/>
                <a:cs typeface="Times New Roman" pitchFamily="18" charset="0"/>
              </a:rPr>
              <a:t>getchar</a:t>
            </a:r>
            <a:r>
              <a:rPr lang="en-IN" sz="2400" dirty="0" smtClean="0">
                <a:latin typeface="Courier"/>
                <a:cs typeface="Times New Roman" pitchFamily="18" charset="0"/>
              </a:rPr>
              <a:t>()){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case ‘r’: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case ‘R’:</a:t>
            </a:r>
          </a:p>
          <a:p>
            <a:pPr marL="45720" indent="0">
              <a:buNone/>
            </a:pPr>
            <a:r>
              <a:rPr lang="en-IN" sz="1900" dirty="0" smtClean="0">
                <a:latin typeface="Courier"/>
                <a:cs typeface="Times New Roman" pitchFamily="18" charset="0"/>
              </a:rPr>
              <a:t>	</a:t>
            </a:r>
            <a:r>
              <a:rPr lang="en-IN" sz="1900" dirty="0" err="1" smtClean="0">
                <a:latin typeface="Courier"/>
                <a:cs typeface="Times New Roman" pitchFamily="18" charset="0"/>
              </a:rPr>
              <a:t>printf</a:t>
            </a:r>
            <a:r>
              <a:rPr lang="en-IN" sz="1900" dirty="0" smtClean="0">
                <a:latin typeface="Courier"/>
                <a:cs typeface="Times New Roman" pitchFamily="18" charset="0"/>
              </a:rPr>
              <a:t>(“Red”);</a:t>
            </a:r>
          </a:p>
          <a:p>
            <a:pPr marL="45720" indent="0">
              <a:buNone/>
            </a:pPr>
            <a:r>
              <a:rPr lang="en-IN" sz="1900" dirty="0" smtClean="0">
                <a:latin typeface="Courier"/>
                <a:cs typeface="Times New Roman" pitchFamily="18" charset="0"/>
              </a:rPr>
              <a:t>	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case ‘b’: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case ‘B’:</a:t>
            </a:r>
            <a:endParaRPr lang="en-IN" sz="2400" dirty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1900" dirty="0" smtClean="0">
                <a:latin typeface="Courier"/>
                <a:cs typeface="Times New Roman" pitchFamily="18" charset="0"/>
              </a:rPr>
              <a:t>	</a:t>
            </a:r>
            <a:r>
              <a:rPr lang="en-IN" sz="1900" dirty="0" err="1" smtClean="0">
                <a:latin typeface="Courier"/>
                <a:cs typeface="Times New Roman" pitchFamily="18" charset="0"/>
              </a:rPr>
              <a:t>printf</a:t>
            </a:r>
            <a:r>
              <a:rPr lang="en-IN" sz="1900" dirty="0" smtClean="0">
                <a:latin typeface="Courier"/>
                <a:cs typeface="Times New Roman" pitchFamily="18" charset="0"/>
              </a:rPr>
              <a:t>(“Blue”);</a:t>
            </a:r>
          </a:p>
          <a:p>
            <a:pPr marL="45720" indent="0">
              <a:buNone/>
            </a:pPr>
            <a:r>
              <a:rPr lang="en-IN" sz="1900" dirty="0" smtClean="0">
                <a:latin typeface="Courier"/>
                <a:cs typeface="Times New Roman" pitchFamily="18" charset="0"/>
              </a:rPr>
              <a:t>	</a:t>
            </a: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case ‘g’:</a:t>
            </a:r>
            <a:endParaRPr lang="en-IN" sz="2400" dirty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2400" dirty="0" smtClean="0">
                <a:latin typeface="Courier"/>
                <a:cs typeface="Times New Roman" pitchFamily="18" charset="0"/>
              </a:rPr>
              <a:t>  case ‘G’:</a:t>
            </a:r>
            <a:endParaRPr lang="en-IN" sz="2400" dirty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1900" dirty="0">
                <a:latin typeface="Courier"/>
                <a:cs typeface="Times New Roman" pitchFamily="18" charset="0"/>
              </a:rPr>
              <a:t>	</a:t>
            </a:r>
            <a:r>
              <a:rPr lang="en-IN" sz="1900" dirty="0" err="1">
                <a:latin typeface="Courier"/>
                <a:cs typeface="Times New Roman" pitchFamily="18" charset="0"/>
              </a:rPr>
              <a:t>printf</a:t>
            </a:r>
            <a:r>
              <a:rPr lang="en-IN" sz="1900" dirty="0" smtClean="0">
                <a:latin typeface="Courier"/>
                <a:cs typeface="Times New Roman" pitchFamily="18" charset="0"/>
              </a:rPr>
              <a:t>(“Green”);</a:t>
            </a:r>
            <a:endParaRPr lang="en-IN" sz="1900" dirty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1900" dirty="0">
                <a:latin typeface="Courier"/>
                <a:cs typeface="Times New Roman" pitchFamily="18" charset="0"/>
              </a:rPr>
              <a:t>	</a:t>
            </a:r>
            <a:endParaRPr lang="en-IN" sz="1900" dirty="0" smtClean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2600" dirty="0" smtClean="0">
                <a:latin typeface="Courier"/>
                <a:cs typeface="Times New Roman" pitchFamily="18" charset="0"/>
              </a:rPr>
              <a:t>  default:</a:t>
            </a:r>
          </a:p>
          <a:p>
            <a:pPr marL="45720" indent="0">
              <a:buNone/>
            </a:pPr>
            <a:r>
              <a:rPr lang="en-IN" sz="1900" dirty="0" smtClean="0">
                <a:latin typeface="Courier"/>
                <a:cs typeface="Times New Roman" pitchFamily="18" charset="0"/>
              </a:rPr>
              <a:t>	</a:t>
            </a:r>
            <a:r>
              <a:rPr lang="en-IN" sz="1900" dirty="0" err="1" smtClean="0">
                <a:latin typeface="Courier"/>
                <a:cs typeface="Times New Roman" pitchFamily="18" charset="0"/>
              </a:rPr>
              <a:t>printf</a:t>
            </a:r>
            <a:r>
              <a:rPr lang="en-IN" sz="1900" dirty="0" smtClean="0">
                <a:latin typeface="Courier"/>
                <a:cs typeface="Times New Roman" pitchFamily="18" charset="0"/>
              </a:rPr>
              <a:t>(“Black\n</a:t>
            </a:r>
            <a:r>
              <a:rPr lang="en-IN" sz="1900" dirty="0">
                <a:latin typeface="Courier"/>
                <a:cs typeface="Times New Roman" pitchFamily="18" charset="0"/>
              </a:rPr>
              <a:t>”);</a:t>
            </a:r>
          </a:p>
          <a:p>
            <a:pPr marL="45720" indent="0">
              <a:buNone/>
            </a:pPr>
            <a:r>
              <a:rPr lang="en-IN" sz="2600" dirty="0" smtClean="0">
                <a:latin typeface="Courier"/>
                <a:cs typeface="Times New Roman" pitchFamily="18" charset="0"/>
              </a:rPr>
              <a:t>}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31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6133356" y="2132856"/>
            <a:ext cx="2592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there is no break statement, the control passes to the next statement without checking the another option.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2996952"/>
            <a:ext cx="8712968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Looping in C Programs</a:t>
            </a:r>
            <a:endParaRPr lang="en-IN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32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69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Looping : 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33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645477"/>
              </p:ext>
            </p:extLst>
          </p:nvPr>
        </p:nvGraphicFramePr>
        <p:xfrm>
          <a:off x="611560" y="609989"/>
          <a:ext cx="8208912" cy="564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Visio" r:id="rId3" imgW="7909896" imgH="5589270" progId="Visio.Drawing.11">
                  <p:embed/>
                </p:oleObj>
              </mc:Choice>
              <mc:Fallback>
                <p:oleObj name="Visio" r:id="rId3" imgW="7909896" imgH="558927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609989"/>
                        <a:ext cx="8208912" cy="5640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8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8640960" cy="46416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Loop: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of instructions that are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executed repeatedly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some condition remains true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45720" indent="0">
              <a:buNone/>
            </a:pPr>
            <a:r>
              <a:rPr lang="en-I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How </a:t>
            </a:r>
            <a:r>
              <a:rPr lang="en-I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loops are controlled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Looping : Repeated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Execution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1000" i="1" dirty="0" smtClean="0"/>
              <a:t>CS 10001 : Programming and Data Structures</a:t>
            </a:r>
            <a:endParaRPr lang="en-IN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34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27984" y="3356992"/>
            <a:ext cx="1744216" cy="1008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972817" y="3356992"/>
            <a:ext cx="5119463" cy="2076038"/>
            <a:chOff x="1972817" y="3356992"/>
            <a:chExt cx="5119463" cy="2076038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4427984" y="3356992"/>
              <a:ext cx="0" cy="12961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2843808" y="3356992"/>
              <a:ext cx="1584176" cy="10081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972817" y="4410824"/>
              <a:ext cx="14219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Condition</a:t>
              </a:r>
            </a:p>
            <a:p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ontrolled</a:t>
              </a:r>
              <a:endPara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23844" y="4725144"/>
              <a:ext cx="151225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Counter 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controlled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50758" y="4401978"/>
              <a:ext cx="13415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Sentinel</a:t>
              </a:r>
            </a:p>
            <a:p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ontrolled</a:t>
              </a:r>
              <a:endPara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8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4244" y="2316324"/>
            <a:ext cx="2689564" cy="125669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Read 5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integers and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display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value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their summation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Counter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Controlled Loop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35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91" y="908720"/>
            <a:ext cx="4323809" cy="5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Condition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Controlled Loop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36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57199" y="1412776"/>
            <a:ext cx="84352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an exam marks as input, display the appropriate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 based on the rules below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IN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marks is greater than 49, display “PASS”,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otherwise display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“FAIL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I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 input outside the 0-100 range,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 “WRONG INPUT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and prompt the user to input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 until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valid input is entered</a:t>
            </a:r>
          </a:p>
        </p:txBody>
      </p:sp>
    </p:spTree>
    <p:extLst>
      <p:ext uri="{BB962C8B-B14F-4D97-AF65-F5344CB8AC3E}">
        <p14:creationId xmlns:p14="http://schemas.microsoft.com/office/powerpoint/2010/main" val="19219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Condition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Controlled Loop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37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64" y="931897"/>
            <a:ext cx="7380952" cy="52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Condition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Controlled Loop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38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052736"/>
            <a:ext cx="684076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Sentinel-Controlled Loop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39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611560" y="1268760"/>
            <a:ext cx="38884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 a number of positive</a:t>
            </a:r>
          </a:p>
          <a:p>
            <a:pPr marL="342900" indent="-342900" algn="just"/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integers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display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summation and average of these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integers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/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or zero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 indicates the end of input process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412776"/>
            <a:ext cx="2880320" cy="144655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 set of integers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ending with a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integer or a zero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3717032"/>
            <a:ext cx="2880320" cy="70788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Output: Summation and</a:t>
            </a:r>
          </a:p>
          <a:p>
            <a:r>
              <a:rPr lang="en-US" dirty="0"/>
              <a:t>Average 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dirty="0"/>
              <a:t> integers</a:t>
            </a:r>
          </a:p>
        </p:txBody>
      </p:sp>
    </p:spTree>
    <p:extLst>
      <p:ext uri="{BB962C8B-B14F-4D97-AF65-F5344CB8AC3E}">
        <p14:creationId xmlns:p14="http://schemas.microsoft.com/office/powerpoint/2010/main" val="35849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8640960" cy="46416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Program design is the foundation for a good program.</a:t>
            </a:r>
          </a:p>
          <a:p>
            <a:pPr lvl="8">
              <a:buFont typeface="Arial" panose="020B0604020202020204" pitchFamily="34" charset="0"/>
              <a:buChar char="•"/>
            </a:pPr>
            <a:endParaRPr lang="en-IN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an important part of the program development cycle.</a:t>
            </a:r>
          </a:p>
          <a:p>
            <a:pPr lvl="8">
              <a:buFont typeface="Arial" panose="020B0604020202020204" pitchFamily="34" charset="0"/>
              <a:buChar char="•"/>
            </a:pPr>
            <a:endParaRPr lang="en-IN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Easy to modify at a later </a:t>
            </a:r>
            <a:r>
              <a:rPr lang="en-IN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stage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IN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Easy to </a:t>
            </a:r>
            <a:r>
              <a:rPr lang="en-IN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update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IN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Easy to </a:t>
            </a:r>
            <a:r>
              <a:rPr lang="en-IN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debug</a:t>
            </a:r>
          </a:p>
          <a:p>
            <a:pPr lvl="6">
              <a:buFont typeface="Arial" panose="020B0604020202020204" pitchFamily="34" charset="0"/>
              <a:buChar char="•"/>
            </a:pPr>
            <a:endParaRPr lang="en-IN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Easy to understand by </a:t>
            </a:r>
            <a:r>
              <a:rPr lang="en-IN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 lvl="8">
              <a:buFont typeface="Arial" panose="020B0604020202020204" pitchFamily="34" charset="0"/>
              <a:buChar char="•"/>
            </a:pPr>
            <a:endParaRPr lang="en-IN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enables a strategy to be used in writing programs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IN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>
              <a:buFont typeface="Times New Roman" panose="02020603050405020304" pitchFamily="18" charset="0"/>
              <a:buChar char="̶"/>
            </a:pPr>
            <a:endParaRPr lang="en-IN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IN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Why Flowchart?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1000" i="1" dirty="0" smtClean="0"/>
              <a:t>CS 10001 : Programming and Data Structures</a:t>
            </a:r>
            <a:endParaRPr lang="en-IN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79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Sentinel-Controlled Loop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40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3568" y="1772816"/>
                <a:ext cx="4572000" cy="201593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Example: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30 </m:t>
                      </m:r>
                      <m:r>
                        <a:rPr lang="en-IN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16</m:t>
                      </m:r>
                      <m:r>
                        <a:rPr lang="en-IN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42 </m:t>
                      </m:r>
                      <m:r>
                        <a:rPr lang="en-IN" sz="24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−9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 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5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𝑆𝑢𝑚</m:t>
                      </m:r>
                      <m:r>
                        <a:rPr lang="en-US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88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𝐴𝑣𝑒𝑟𝑎𝑔𝑒</m:t>
                      </m:r>
                      <m:r>
                        <a:rPr lang="en-US" sz="24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29.33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4572000" cy="2015936"/>
              </a:xfrm>
              <a:prstGeom prst="rect">
                <a:avLst/>
              </a:prstGeom>
              <a:blipFill>
                <a:blip r:embed="rId2"/>
                <a:stretch>
                  <a:fillRect l="-1733" t="-2417" b="-3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3635896" y="1988840"/>
            <a:ext cx="720080" cy="72008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>
            <a:endCxn id="10" idx="6"/>
          </p:cNvCxnSpPr>
          <p:nvPr/>
        </p:nvCxnSpPr>
        <p:spPr>
          <a:xfrm flipH="1">
            <a:off x="4355976" y="1916832"/>
            <a:ext cx="201622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77930" y="1593666"/>
            <a:ext cx="1228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Sentinel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398113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4000" b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Loop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41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621431" y="1484784"/>
            <a:ext cx="3024336" cy="83099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(expression)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21431" y="3356992"/>
                <a:ext cx="3302497" cy="144655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i="1" dirty="0">
                        <a:solidFill>
                          <a:srgbClr val="0033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&lt; </m:t>
                    </m:r>
                    <m:r>
                      <a:rPr lang="en-US" sz="2200" i="1" dirty="0">
                        <a:solidFill>
                          <a:srgbClr val="0033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{</a:t>
                </a:r>
              </a:p>
              <a:p>
                <a:r>
                  <a:rPr lang="pt-BR" sz="220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printf (“Line no : %d.\n”,i);</a:t>
                </a:r>
                <a:endParaRPr lang="pt-BR" sz="2200" dirty="0" smtClean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i="1" dirty="0">
                        <a:solidFill>
                          <a:srgbClr val="0033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++;</m:t>
                    </m:r>
                    <m:r>
                      <a:rPr lang="en-IN" sz="2200" b="0" i="0" dirty="0" smtClean="0">
                        <a:solidFill>
                          <a:srgbClr val="0033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1" y="3356992"/>
                <a:ext cx="3302497" cy="1446550"/>
              </a:xfrm>
              <a:prstGeom prst="rect">
                <a:avLst/>
              </a:prstGeom>
              <a:blipFill>
                <a:blip r:embed="rId2"/>
                <a:stretch>
                  <a:fillRect l="-2202" t="-2500" r="-550" b="-66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64978"/>
            <a:ext cx="2609524" cy="3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4000" b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Statement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42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59817" y="119675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“while” statement is used to carry out </a:t>
            </a:r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looping operations</a:t>
            </a: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which a group of statements is </a:t>
            </a:r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executed repeatedly</a:t>
            </a: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 long as some condition </a:t>
            </a:r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remains satisfied</a:t>
            </a: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002" y="2561123"/>
            <a:ext cx="3456384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A6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(condition)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statement (s);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6440" y="2542962"/>
            <a:ext cx="3240360" cy="1785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(condition) {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statement_1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...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statement_N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827" y="443289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</a:p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while-loop will not be entered if the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loop-control expression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evaluates to false (zero) even before the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iteration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to come out of the </a:t>
            </a:r>
            <a:r>
              <a:rPr lang="en-US" sz="2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4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hile</a:t>
            </a:r>
            <a:r>
              <a:rPr lang="en-US" sz="4000" b="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</a:t>
            </a:r>
            <a:r>
              <a:rPr lang="en-US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43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899592" y="1484784"/>
            <a:ext cx="77872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weight;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weight &gt; 65 ) {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("Go, exercise, ");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("then come back. \n");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("Enter your weight: ");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("%d", &amp;weight);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437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0" y="1196758"/>
            <a:ext cx="5695238" cy="496854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Sum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umbers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44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707904" y="1172607"/>
            <a:ext cx="5328592" cy="34778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 () {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N, count, sum;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(“%d”, &amp;N) ;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sum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0;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count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1;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(count &lt;= N) {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sum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sum + count;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count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count +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1; }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(“Sum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=%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d\n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”, sum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;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Double Your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oney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45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458754" y="1340768"/>
            <a:ext cx="82280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 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22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₹ 10000 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earning interest at 1% </a:t>
            </a:r>
            <a:r>
              <a:rPr lang="en-US" sz="22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 month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How many months until you double your money 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347" y="2398241"/>
            <a:ext cx="8579297" cy="246221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my_money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=10000.0;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n=0;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my_money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20000.0) {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my_money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my_money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*1.01;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 money will double in %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 months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.\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n”,n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6594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Maximum of Inputs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46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57199" y="1268760"/>
            <a:ext cx="84352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(“Enter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 positive numbers: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	enter -1.0\n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 = 0.0;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 = 0;</a:t>
            </a:r>
          </a:p>
          <a:p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(“%f”, &amp;next);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(next !=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-1.0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if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(next &gt; max)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max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next;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count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(“%f”, &amp;next);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(“The maximum number is %f\n”, max) ;</a:t>
            </a:r>
          </a:p>
        </p:txBody>
      </p:sp>
    </p:spTree>
    <p:extLst>
      <p:ext uri="{BB962C8B-B14F-4D97-AF65-F5344CB8AC3E}">
        <p14:creationId xmlns:p14="http://schemas.microsoft.com/office/powerpoint/2010/main" val="1842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Printing a 2-D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igure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47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57199" y="1052736"/>
            <a:ext cx="814724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you print the following diagram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* * * *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* * * *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* * * *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59632" y="3729806"/>
            <a:ext cx="7322561" cy="923330"/>
            <a:chOff x="1259632" y="3729806"/>
            <a:chExt cx="7322561" cy="923330"/>
          </a:xfrm>
        </p:grpSpPr>
        <p:sp>
          <p:nvSpPr>
            <p:cNvPr id="7" name="Rectangle 6"/>
            <p:cNvSpPr/>
            <p:nvPr/>
          </p:nvSpPr>
          <p:spPr>
            <a:xfrm>
              <a:off x="1259632" y="3729806"/>
              <a:ext cx="3456384" cy="92333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</a:rPr>
                <a:t>repeat 3 </a:t>
              </a:r>
              <a:r>
                <a:rPr lang="en-US" dirty="0" smtClean="0">
                  <a:latin typeface="Times New Roman" panose="02020603050405020304" pitchFamily="18" charset="0"/>
                </a:rPr>
                <a:t>times</a:t>
              </a:r>
            </a:p>
            <a:p>
              <a:endParaRPr lang="en-US" dirty="0">
                <a:latin typeface="Times New Roman" panose="02020603050405020304" pitchFamily="18" charset="0"/>
              </a:endParaRPr>
            </a:p>
            <a:p>
              <a:r>
                <a:rPr lang="en-US" dirty="0" smtClean="0">
                  <a:latin typeface="Times New Roman" panose="02020603050405020304" pitchFamily="18" charset="0"/>
                </a:rPr>
                <a:t>	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08071" y="3798379"/>
              <a:ext cx="2474122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</a:rPr>
                <a:t>repeat 5 times</a:t>
              </a:r>
            </a:p>
            <a:p>
              <a:r>
                <a:rPr lang="en-US" dirty="0">
                  <a:latin typeface="Times New Roman" panose="02020603050405020304" pitchFamily="18" charset="0"/>
                </a:rPr>
                <a:t>print *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00320" y="4052971"/>
              <a:ext cx="210185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</a:rPr>
                <a:t>print a row of 5 stars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788024" y="4052971"/>
              <a:ext cx="1320047" cy="21050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97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Nested Loops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48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grpSp>
        <p:nvGrpSpPr>
          <p:cNvPr id="22" name="Group 21"/>
          <p:cNvGrpSpPr/>
          <p:nvPr/>
        </p:nvGrpSpPr>
        <p:grpSpPr>
          <a:xfrm>
            <a:off x="179512" y="1261635"/>
            <a:ext cx="8964488" cy="3885110"/>
            <a:chOff x="323528" y="1261635"/>
            <a:chExt cx="8964488" cy="3885110"/>
          </a:xfrm>
        </p:grpSpPr>
        <p:sp>
          <p:nvSpPr>
            <p:cNvPr id="10" name="Rectangle 9"/>
            <p:cNvSpPr/>
            <p:nvPr/>
          </p:nvSpPr>
          <p:spPr>
            <a:xfrm>
              <a:off x="323528" y="1268760"/>
              <a:ext cx="4122260" cy="38779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#define ROWS 3</a:t>
              </a:r>
            </a:p>
            <a:p>
              <a:r>
                <a:rPr lang="en-US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#define COLS 5</a:t>
              </a:r>
            </a:p>
            <a:p>
              <a:endParaRPr lang="en-US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</a:p>
            <a:p>
              <a:endPara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</a:t>
              </a:r>
              <a:r>
                <a:rPr lang="en-US" dirty="0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ow =</a:t>
              </a:r>
              <a:r>
                <a:rPr lang="en-US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1;</a:t>
              </a:r>
            </a:p>
            <a:p>
              <a:r>
                <a:rPr lang="en-US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while (row &lt;= ROWS) {</a:t>
              </a:r>
            </a:p>
            <a:p>
              <a:r>
                <a:rPr lang="en-US" dirty="0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/* </a:t>
              </a:r>
              <a:r>
                <a:rPr lang="en-US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 a row of 5 *’s */</a:t>
              </a:r>
            </a:p>
            <a:p>
              <a:r>
                <a:rPr lang="en-US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row</a:t>
              </a:r>
              <a:r>
                <a:rPr lang="en-US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++;</a:t>
              </a:r>
            </a:p>
            <a:p>
              <a:r>
                <a:rPr lang="en-US" dirty="0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endParaRPr lang="en-IN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IN" sz="22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9992" y="1261635"/>
              <a:ext cx="4788024" cy="32008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row=1;</a:t>
              </a:r>
            </a:p>
            <a:p>
              <a:r>
                <a:rPr lang="en-US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while (row &lt;= ROWS) {</a:t>
              </a:r>
            </a:p>
            <a:p>
              <a:r>
                <a:rPr lang="en-US" dirty="0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col=1</a:t>
              </a:r>
              <a:r>
                <a:rPr lang="en-US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;</a:t>
              </a:r>
            </a:p>
            <a:p>
              <a:r>
                <a:rPr lang="en-US" dirty="0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while </a:t>
              </a:r>
              <a:r>
                <a:rPr lang="en-US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(col &lt;= COLS) {</a:t>
              </a:r>
            </a:p>
            <a:p>
              <a:r>
                <a:rPr lang="en-US" dirty="0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</a:t>
              </a:r>
              <a:r>
                <a:rPr lang="en-US" dirty="0" err="1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r>
                <a:rPr lang="en-US" dirty="0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(“*“);</a:t>
              </a:r>
              <a:endPara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col</a:t>
              </a:r>
              <a:r>
                <a:rPr lang="en-US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++;</a:t>
              </a:r>
            </a:p>
            <a:p>
              <a:r>
                <a:rPr lang="en-US" dirty="0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}</a:t>
              </a:r>
              <a:endParaRPr lang="en-US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dirty="0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dirty="0" err="1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printf</a:t>
              </a:r>
              <a:r>
                <a:rPr lang="en-US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(“\n”);</a:t>
              </a:r>
            </a:p>
            <a:p>
              <a:r>
                <a:rPr lang="en-US" dirty="0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row</a:t>
              </a:r>
              <a:r>
                <a:rPr lang="en-US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++;</a:t>
              </a:r>
            </a:p>
            <a:p>
              <a:r>
                <a:rPr lang="en-US" dirty="0" smtClean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endPara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49137" y="2132856"/>
              <a:ext cx="773832" cy="76944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outer</a:t>
              </a:r>
            </a:p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loop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99884" y="3597696"/>
              <a:ext cx="773832" cy="76944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inner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loop</a:t>
              </a:r>
            </a:p>
          </p:txBody>
        </p:sp>
        <p:cxnSp>
          <p:nvCxnSpPr>
            <p:cNvPr id="17" name="Straight Arrow Connector 16"/>
            <p:cNvCxnSpPr>
              <a:stCxn id="12" idx="1"/>
            </p:cNvCxnSpPr>
            <p:nvPr/>
          </p:nvCxnSpPr>
          <p:spPr>
            <a:xfrm flipH="1" flipV="1">
              <a:off x="7524328" y="1922786"/>
              <a:ext cx="824809" cy="5947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5" idx="1"/>
            </p:cNvCxnSpPr>
            <p:nvPr/>
          </p:nvCxnSpPr>
          <p:spPr>
            <a:xfrm flipH="1" flipV="1">
              <a:off x="7236296" y="3102026"/>
              <a:ext cx="1063588" cy="880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55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Printing a 2-D Figure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49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62371" y="1772816"/>
            <a:ext cx="814724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you print the following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Pascal triangle?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*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*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*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* * * * * *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3630488" cy="518457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IN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a pictorial description of </a:t>
            </a:r>
          </a:p>
          <a:p>
            <a:pPr marL="45720" indent="0">
              <a:buNone/>
            </a:pPr>
            <a:r>
              <a:rPr lang="en-I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problem solving strategy.</a:t>
            </a:r>
          </a:p>
          <a:p>
            <a:pPr marL="45720" indent="0">
              <a:buNone/>
            </a:pPr>
            <a:endParaRPr lang="en-IN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are some basic elements for drawing 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Start, Stop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Input, Output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Branching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Looping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Decision</a:t>
            </a:r>
          </a:p>
          <a:p>
            <a:pPr marL="365760" lvl="1" indent="0">
              <a:buNone/>
            </a:pPr>
            <a:r>
              <a:rPr lang="en-I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I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tc.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is Flowchart?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04664"/>
            <a:ext cx="4104456" cy="559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do-while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Statement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50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2267744" y="1700808"/>
            <a:ext cx="4209807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i="1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 </a:t>
            </a: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(</a:t>
            </a:r>
            <a:r>
              <a:rPr lang="en-US" sz="2400" i="1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2550639"/>
            <a:ext cx="4968552" cy="21236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 () {</a:t>
            </a:r>
          </a:p>
          <a:p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digit=0;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(“%d\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n”,digit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++);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(digit &lt;= 9) ;</a:t>
            </a: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36" y="2411680"/>
            <a:ext cx="3324689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4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do-while</a:t>
            </a:r>
            <a:endParaRPr lang="en-IN" sz="4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51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07112" y="1052736"/>
            <a:ext cx="822532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Usage: Prompt user to input “month” value, </a:t>
            </a:r>
            <a:endParaRPr lang="en-US" sz="2400" dirty="0" smtClean="0">
              <a:solidFill>
                <a:srgbClr val="2525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Keep </a:t>
            </a: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prompting until </a:t>
            </a:r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correct </a:t>
            </a: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of moth is input</a:t>
            </a:r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9712" y="2492896"/>
            <a:ext cx="62646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(“Please input month {1-12}”);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(“%d”, &amp;month);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((month &lt; 1) || (month &gt; 12));</a:t>
            </a:r>
          </a:p>
        </p:txBody>
      </p:sp>
    </p:spTree>
    <p:extLst>
      <p:ext uri="{BB962C8B-B14F-4D97-AF65-F5344CB8AC3E}">
        <p14:creationId xmlns:p14="http://schemas.microsoft.com/office/powerpoint/2010/main" val="32238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Example: </a:t>
            </a:r>
            <a:r>
              <a:rPr lang="en-US" sz="4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do-while</a:t>
            </a:r>
            <a:endParaRPr lang="en-IN" sz="4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52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07113" y="1052736"/>
            <a:ext cx="7865287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Usage: Prompt user to input </a:t>
            </a:r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character</a:t>
            </a:r>
          </a:p>
          <a:p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Display the character</a:t>
            </a:r>
          </a:p>
          <a:p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Keep </a:t>
            </a: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prompting until </a:t>
            </a:r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Return key is placed.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3688" y="2781471"/>
            <a:ext cx="59046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 ()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char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do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(“%c”, &amp;echo);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c”,echo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 while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(echo != ‘\n’) 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035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Statement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53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277688" y="1340768"/>
            <a:ext cx="8686800" cy="48936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“for” statement is the most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commonly used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looping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structure in 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syntax:</a:t>
            </a:r>
          </a:p>
          <a:p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 expr1; expr2; expr3)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statement;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 smtClean="0">
              <a:solidFill>
                <a:srgbClr val="2525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expr1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initialize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</a:p>
          <a:p>
            <a:endParaRPr lang="en-US" sz="2400" dirty="0">
              <a:solidFill>
                <a:srgbClr val="2525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expr2</a:t>
            </a:r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(test):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condition, loop continues if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</a:p>
          <a:p>
            <a:endParaRPr lang="en-US" sz="2400" dirty="0">
              <a:solidFill>
                <a:srgbClr val="2525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expr3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update):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alter the value of the parameters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after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iteration</a:t>
            </a:r>
          </a:p>
          <a:p>
            <a:endParaRPr lang="en-US" sz="2400" dirty="0">
              <a:solidFill>
                <a:srgbClr val="2525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statement </a:t>
            </a: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(body):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of the loop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for(…) </a:t>
            </a:r>
            <a:r>
              <a:rPr lang="en-US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tatement 	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54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63688" y="1988840"/>
            <a:ext cx="482453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(expr1;expr2;expr3) </a:t>
            </a:r>
            <a:r>
              <a:rPr lang="en-US" sz="2400" dirty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statement</a:t>
            </a:r>
            <a:endParaRPr lang="en-US" sz="2400" dirty="0">
              <a:solidFill>
                <a:srgbClr val="25259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 smtClean="0">
              <a:solidFill>
                <a:srgbClr val="25259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8510" y="3861048"/>
            <a:ext cx="6059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dirty="0" err="1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US" dirty="0" err="1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100; </a:t>
            </a:r>
            <a:r>
              <a:rPr lang="en-US" dirty="0" err="1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2;) </a:t>
            </a:r>
            <a:r>
              <a:rPr lang="en-US" dirty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(“%d\t”,</a:t>
            </a:r>
            <a:r>
              <a:rPr lang="en-US" dirty="0" err="1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25259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366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for(…)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versus </a:t>
            </a:r>
            <a:r>
              <a:rPr lang="en-US" sz="4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(…)	</a:t>
            </a:r>
            <a:endParaRPr lang="en-IN" sz="4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55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5276647" y="4598333"/>
            <a:ext cx="3256384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expr1;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400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(expr2) {</a:t>
            </a:r>
          </a:p>
          <a:p>
            <a:r>
              <a:rPr lang="en-US" sz="2400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statement</a:t>
            </a:r>
            <a:endParaRPr lang="en-US" sz="2400" dirty="0">
              <a:solidFill>
                <a:srgbClr val="25259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expr3</a:t>
            </a:r>
            <a:r>
              <a:rPr lang="en-US" sz="2400" dirty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 smtClean="0">
              <a:solidFill>
                <a:srgbClr val="25259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6"/>
          <a:stretch/>
        </p:blipFill>
        <p:spPr>
          <a:xfrm>
            <a:off x="2987824" y="656021"/>
            <a:ext cx="2574973" cy="39423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627" y="4701898"/>
            <a:ext cx="4067944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(expr1;expr2;expr3) </a:t>
            </a:r>
            <a:r>
              <a:rPr lang="en-US" sz="2000" dirty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000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statement</a:t>
            </a:r>
            <a:endParaRPr lang="en-US" sz="2000" dirty="0">
              <a:solidFill>
                <a:srgbClr val="25259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 smtClean="0">
              <a:solidFill>
                <a:srgbClr val="25259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Sum of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umbers	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56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331640" y="1484784"/>
            <a:ext cx="6275271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 () {</a:t>
            </a:r>
          </a:p>
          <a:p>
            <a:r>
              <a:rPr lang="en-US" sz="2400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N, count, sum;</a:t>
            </a:r>
          </a:p>
          <a:p>
            <a:r>
              <a:rPr lang="en-US" sz="2400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2400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(“%d”, &amp;N) ;</a:t>
            </a:r>
          </a:p>
          <a:p>
            <a:r>
              <a:rPr lang="en-US" sz="2400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0;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count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1;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while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(count &lt;= N) {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sum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sum + count;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count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count + 1;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sz="2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(“Sum = %d\n”, sum) ;</a:t>
            </a:r>
          </a:p>
          <a:p>
            <a:r>
              <a:rPr lang="en-US" sz="2400" dirty="0" smtClean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2400" dirty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lang="en-US" sz="2400" dirty="0">
                <a:solidFill>
                  <a:srgbClr val="25259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 smtClean="0">
              <a:solidFill>
                <a:srgbClr val="25259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Sum of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numbers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57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95537" y="1124744"/>
            <a:ext cx="4536504" cy="48936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 () {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N, count, sum;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24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(“%d”, &amp;N) ;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1;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(count &lt;= N) {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sum + count;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count + 1;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(“Sum = %d\n”, sum) ;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976" y="1278553"/>
            <a:ext cx="4536504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 () {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N, count, sum;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scanf</a:t>
            </a:r>
            <a:r>
              <a:rPr lang="en-US" sz="24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(“%d”, &amp;N) ;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0;</a:t>
            </a:r>
          </a:p>
          <a:p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(count=1; count &lt;= N; count++)</a:t>
            </a:r>
          </a:p>
          <a:p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 = sum + count</a:t>
            </a:r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(“Sum = %d\n”, sum) ;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lang="en-US" sz="2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7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2-D Figure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58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683568" y="1052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 * * * *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* * * *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* * *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03848" y="1484784"/>
            <a:ext cx="5688632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ROWS 3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COLS 5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for (row=1; row&lt;=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ROWS;row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it-IT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it-IT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(col=1; col&lt;=COLS; col++) {</a:t>
            </a:r>
          </a:p>
          <a:p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(“*”);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(“\n”);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090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Another 2-D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Figure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59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683568" y="10527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Print</a:t>
            </a: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*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*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*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* *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*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* * *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3808" y="1422067"/>
            <a:ext cx="5328592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ROWS 5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</a:p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row, col;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row=1;row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ROWS;row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for(col=1;col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row;col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(“* ”);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(“\n”);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930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1052736"/>
                <a:ext cx="8640960" cy="89728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IN" sz="24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Draw a flowchart to find the real roots of a quadratic equation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sSup>
                      <m:sSupPr>
                        <m:ctrlP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𝐵𝑥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IN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=0</m:t>
                    </m:r>
                  </m:oMath>
                </a14:m>
                <a:endParaRPr lang="en-IN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1052736"/>
                <a:ext cx="8640960" cy="897280"/>
              </a:xfrm>
              <a:blipFill rotWithShape="0">
                <a:blip r:embed="rId3"/>
                <a:stretch>
                  <a:fillRect l="-987" t="-15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 : Solving Quadratic Equations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043639"/>
              </p:ext>
            </p:extLst>
          </p:nvPr>
        </p:nvGraphicFramePr>
        <p:xfrm>
          <a:off x="1828675" y="1750553"/>
          <a:ext cx="5541961" cy="4666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Visio" r:id="rId4" imgW="7218720" imgH="6078600" progId="Visio.Drawing.11">
                  <p:embed/>
                </p:oleObj>
              </mc:Choice>
              <mc:Fallback>
                <p:oleObj name="Visio" r:id="rId4" imgW="7218720" imgH="607860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675" y="1750553"/>
                        <a:ext cx="5541961" cy="4666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12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60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95536" y="1243787"/>
            <a:ext cx="849694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1: Write a For statement that computes the sum of all odd</a:t>
            </a:r>
          </a:p>
          <a:p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numbers 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1000 and 2000.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Write a For statement that computes the sum of all</a:t>
            </a:r>
          </a:p>
          <a:p>
            <a:r>
              <a:rPr lang="en-US" sz="22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numbers 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1000 and 10000 that are divisible by 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Printing square problem but this time make the square</a:t>
            </a:r>
          </a:p>
          <a:p>
            <a:r>
              <a:rPr lang="en-US" sz="22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hollow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200" dirty="0">
                <a:solidFill>
                  <a:srgbClr val="3333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</a:p>
          <a:p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* *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* *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*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Problem 4 : solution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61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55576" y="1484784"/>
            <a:ext cx="10081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82195"/>
                </a:solidFill>
                <a:latin typeface="Arial" panose="020B0604020202020204" pitchFamily="34" charset="0"/>
              </a:rPr>
              <a:t>Print</a:t>
            </a:r>
          </a:p>
          <a:p>
            <a:endParaRPr lang="en-US" b="1" dirty="0">
              <a:solidFill>
                <a:srgbClr val="182195"/>
              </a:solidFill>
              <a:latin typeface="Arial" panose="020B0604020202020204" pitchFamily="34" charset="0"/>
            </a:endParaRPr>
          </a:p>
          <a:p>
            <a:pPr algn="r"/>
            <a:r>
              <a:rPr lang="en-US" b="1" dirty="0">
                <a:solidFill>
                  <a:srgbClr val="B50009"/>
                </a:solidFill>
                <a:latin typeface="Arial" panose="020B0604020202020204" pitchFamily="34" charset="0"/>
              </a:rPr>
              <a:t>* * * * *</a:t>
            </a:r>
          </a:p>
          <a:p>
            <a:pPr algn="r"/>
            <a:r>
              <a:rPr lang="en-US" b="1" dirty="0" smtClean="0">
                <a:solidFill>
                  <a:srgbClr val="B50009"/>
                </a:solidFill>
                <a:latin typeface="Arial" panose="020B0604020202020204" pitchFamily="34" charset="0"/>
              </a:rPr>
              <a:t>* </a:t>
            </a:r>
            <a:r>
              <a:rPr lang="en-US" b="1" dirty="0">
                <a:solidFill>
                  <a:srgbClr val="B50009"/>
                </a:solidFill>
                <a:latin typeface="Arial" panose="020B0604020202020204" pitchFamily="34" charset="0"/>
              </a:rPr>
              <a:t>* * *</a:t>
            </a:r>
          </a:p>
          <a:p>
            <a:pPr algn="r"/>
            <a:r>
              <a:rPr lang="en-US" b="1" dirty="0">
                <a:solidFill>
                  <a:srgbClr val="B50009"/>
                </a:solidFill>
                <a:latin typeface="Arial" panose="020B0604020202020204" pitchFamily="34" charset="0"/>
              </a:rPr>
              <a:t>* * *</a:t>
            </a:r>
          </a:p>
          <a:p>
            <a:pPr algn="r"/>
            <a:r>
              <a:rPr lang="en-US" b="1" dirty="0">
                <a:solidFill>
                  <a:srgbClr val="B50009"/>
                </a:solidFill>
                <a:latin typeface="Arial" panose="020B0604020202020204" pitchFamily="34" charset="0"/>
              </a:rPr>
              <a:t>* *</a:t>
            </a:r>
          </a:p>
          <a:p>
            <a:pPr algn="r"/>
            <a:r>
              <a:rPr lang="en-US" b="1" dirty="0">
                <a:solidFill>
                  <a:srgbClr val="B50009"/>
                </a:solidFill>
                <a:latin typeface="Arial" panose="020B0604020202020204" pitchFamily="34" charset="0"/>
              </a:rPr>
              <a:t>*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43808" y="1412776"/>
            <a:ext cx="590465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ROWS 5</a:t>
            </a:r>
          </a:p>
          <a:p>
            <a:r>
              <a:rPr lang="en-US" sz="2200" dirty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</a:p>
          <a:p>
            <a:r>
              <a:rPr lang="en-US" sz="2200" dirty="0" err="1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row, col;</a:t>
            </a:r>
          </a:p>
          <a:p>
            <a:r>
              <a:rPr lang="en-US" sz="2200" dirty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(row=0; row&lt;ROWS; row++) {</a:t>
            </a:r>
          </a:p>
          <a:p>
            <a:r>
              <a:rPr lang="it-IT" sz="2200" dirty="0" smtClean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 </a:t>
            </a:r>
            <a:r>
              <a:rPr lang="it-IT" sz="2200" dirty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(col=1; col&lt;=row; col++)</a:t>
            </a:r>
          </a:p>
          <a:p>
            <a:r>
              <a:rPr lang="en-US" sz="2200" dirty="0" smtClean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200" dirty="0" err="1" smtClean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200" dirty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 ");</a:t>
            </a:r>
          </a:p>
          <a:p>
            <a:r>
              <a:rPr lang="it-IT" sz="2200" dirty="0" smtClean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for </a:t>
            </a:r>
            <a:r>
              <a:rPr lang="it-IT" sz="2200" dirty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(col=1; col&lt;=ROWS-row; col++)</a:t>
            </a:r>
          </a:p>
          <a:p>
            <a:r>
              <a:rPr lang="en-US" sz="2200" dirty="0" smtClean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200" dirty="0" err="1" smtClean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200" dirty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("* ");</a:t>
            </a:r>
          </a:p>
          <a:p>
            <a:r>
              <a:rPr lang="en-US" sz="2200" dirty="0" smtClean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 smtClean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200" dirty="0" smtClean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("\n");</a:t>
            </a:r>
          </a:p>
          <a:p>
            <a:r>
              <a:rPr lang="en-US" sz="2200" dirty="0">
                <a:solidFill>
                  <a:srgbClr val="00336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comma operator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62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54529" y="126876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give several statements separated by </a:t>
            </a:r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commas in </a:t>
            </a: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of “expression1”, “expression2”, </a:t>
            </a:r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“</a:t>
            </a: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expression3”.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90060" y="2708920"/>
                <a:ext cx="650627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n-NO" sz="22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</a:t>
                </a:r>
                <a:r>
                  <a:rPr lang="nn-NO" sz="2200" dirty="0">
                    <a:solidFill>
                      <a:srgbClr val="3333CD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(fact=1, i=1; i&lt;=10; i++)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3333C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3333C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fact</m:t>
                    </m:r>
                    <m:r>
                      <a:rPr lang="en-US" sz="2200" b="0" i="0" dirty="0" smtClean="0">
                        <a:solidFill>
                          <a:srgbClr val="3333C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3333C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fact</m:t>
                    </m:r>
                    <m:r>
                      <a:rPr lang="en-US" sz="2200" b="0" i="0" dirty="0" smtClean="0">
                        <a:solidFill>
                          <a:srgbClr val="3333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IN" sz="2200" b="0" i="0" dirty="0" smtClean="0">
                        <a:solidFill>
                          <a:srgbClr val="3333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200" b="0" i="0" dirty="0" smtClean="0">
                        <a:solidFill>
                          <a:srgbClr val="3333C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200" dirty="0" smtClean="0">
                    <a:solidFill>
                      <a:srgbClr val="3333CD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endParaRPr lang="en-IN" sz="2200" dirty="0">
                  <a:solidFill>
                    <a:srgbClr val="3333CD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sz="2200" dirty="0">
                  <a:solidFill>
                    <a:srgbClr val="3333CD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nn-NO" sz="22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</a:t>
                </a:r>
                <a:r>
                  <a:rPr lang="nn-NO" sz="2200" dirty="0">
                    <a:solidFill>
                      <a:srgbClr val="3333CD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(sum=0, i=1; i&lt;=N, i++)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3333C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3333C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sum</m:t>
                    </m:r>
                    <m:r>
                      <a:rPr lang="en-US" sz="2200" b="0" i="0" dirty="0" smtClean="0">
                        <a:solidFill>
                          <a:srgbClr val="3333C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3333C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sum</m:t>
                    </m:r>
                    <m:r>
                      <a:rPr lang="en-US" sz="2200" b="0" i="0" dirty="0" smtClean="0">
                        <a:solidFill>
                          <a:srgbClr val="3333C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3333C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200" b="0" i="0" dirty="0" smtClean="0">
                        <a:solidFill>
                          <a:srgbClr val="3333C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3333C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200" b="0" i="0" dirty="0">
                        <a:solidFill>
                          <a:srgbClr val="3333C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2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sz="2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60" y="2708920"/>
                <a:ext cx="6506276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1218" t="-1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4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for :: Some Observations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63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323528" y="1340768"/>
            <a:ext cx="83632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Arithmetic expressions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loop-continuation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 can contain arithmetic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solidFill>
                  <a:srgbClr val="33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smtClean="0">
                <a:solidFill>
                  <a:srgbClr val="33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2400" dirty="0" err="1" smtClean="0">
                <a:solidFill>
                  <a:srgbClr val="3365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s-ES" sz="2400" dirty="0" smtClean="0">
                <a:solidFill>
                  <a:srgbClr val="3365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2400" dirty="0">
                <a:solidFill>
                  <a:srgbClr val="3365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k = x; k &lt;= 4 * x * y; k += y / x </a:t>
            </a:r>
            <a:r>
              <a:rPr lang="es-ES" sz="2400" dirty="0" smtClean="0">
                <a:solidFill>
                  <a:srgbClr val="3365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s-ES" sz="2400" dirty="0">
              <a:solidFill>
                <a:srgbClr val="336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Increment" may be negative (decrement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n-NO" sz="2400" dirty="0" smtClean="0">
                <a:solidFill>
                  <a:srgbClr val="33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n-NO" sz="2400" dirty="0" smtClean="0">
                <a:solidFill>
                  <a:srgbClr val="3365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nn-NO" sz="2400" dirty="0">
                <a:solidFill>
                  <a:srgbClr val="3365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(digit=9; digit&gt;=0; digit-</a:t>
            </a:r>
            <a:r>
              <a:rPr lang="nn-NO" sz="2400" dirty="0" smtClean="0">
                <a:solidFill>
                  <a:srgbClr val="3365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-)</a:t>
            </a:r>
          </a:p>
          <a:p>
            <a:endParaRPr lang="nn-NO" sz="2400" dirty="0">
              <a:solidFill>
                <a:srgbClr val="336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 continuation condition initially </a:t>
            </a:r>
            <a:r>
              <a:rPr lang="en-US" sz="2400" i="1" dirty="0">
                <a:solidFill>
                  <a:srgbClr val="A6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i="1" dirty="0">
                <a:solidFill>
                  <a:srgbClr val="A6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not performed.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proceeds with statement after </a:t>
            </a:r>
            <a:r>
              <a:rPr lang="en-US" sz="2000" i="1" dirty="0">
                <a:solidFill>
                  <a:srgbClr val="A6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93577"/>
            <a:ext cx="8712968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Specifying “Infinite Loop”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64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827584" y="1628800"/>
            <a:ext cx="1889956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(1) {</a:t>
            </a:r>
          </a:p>
          <a:p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statements</a:t>
            </a:r>
          </a:p>
          <a:p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1392" y="1536467"/>
            <a:ext cx="1853952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(; ;)</a:t>
            </a:r>
          </a:p>
          <a:p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statements</a:t>
            </a:r>
          </a:p>
          <a:p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3645024"/>
            <a:ext cx="1800200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{</a:t>
            </a:r>
          </a:p>
          <a:p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statements</a:t>
            </a:r>
          </a:p>
          <a:p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 while (1);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93577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Statement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65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827584" y="1197620"/>
            <a:ext cx="78592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out of the loop { }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with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33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33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200" dirty="0">
                <a:solidFill>
                  <a:srgbClr val="33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33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en-US" sz="2200" dirty="0">
              <a:solidFill>
                <a:srgbClr val="336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33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endParaRPr lang="en-US" sz="2200" dirty="0">
              <a:solidFill>
                <a:srgbClr val="336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work with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33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lang="en-US" sz="2200" dirty="0">
              <a:solidFill>
                <a:srgbClr val="336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33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en-US" sz="2200" dirty="0">
              <a:solidFill>
                <a:srgbClr val="336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 exit from a </a:t>
            </a:r>
            <a:r>
              <a:rPr lang="en-US" sz="2200" i="1" dirty="0">
                <a:solidFill>
                  <a:srgbClr val="A6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solidFill>
                  <a:srgbClr val="A6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do/while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solidFill>
                  <a:srgbClr val="A6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200" i="1" dirty="0" smtClean="0">
                <a:solidFill>
                  <a:srgbClr val="A6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 </a:t>
            </a:r>
            <a:r>
              <a:rPr lang="en-US" sz="22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execution continues with the first statement after </a:t>
            </a:r>
            <a:r>
              <a:rPr lang="en-US" sz="22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93577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 Example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66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611560" y="908720"/>
            <a:ext cx="78592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fact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1;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while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&lt;10 ) { 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 loop –break when fact &gt;100*/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fact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fact *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if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fact &gt; 100 ) {</a:t>
            </a:r>
          </a:p>
          <a:p>
            <a:pPr marL="1771650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("Factorial of %d above 100",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break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/*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 out of the while loop */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Left Brace 7"/>
          <p:cNvSpPr/>
          <p:nvPr/>
        </p:nvSpPr>
        <p:spPr>
          <a:xfrm>
            <a:off x="899592" y="2420888"/>
            <a:ext cx="504056" cy="32403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115616" y="3501008"/>
            <a:ext cx="442393" cy="1656184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93577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Statement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67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457199" y="1340768"/>
            <a:ext cx="843528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Skips the remaining statements in the body of a</a:t>
            </a:r>
          </a:p>
          <a:p>
            <a:r>
              <a:rPr lang="en-US" sz="2200" i="1" dirty="0" smtClean="0">
                <a:solidFill>
                  <a:srgbClr val="A6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while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solidFill>
                  <a:srgbClr val="A6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200" i="1" dirty="0">
                <a:solidFill>
                  <a:srgbClr val="A6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do/while 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Proceeds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next iteration of the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loop.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do/while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Loop-continuation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is evaluated immediately after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continue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 is executed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200" dirty="0">
                <a:solidFill>
                  <a:srgbClr val="2525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200" i="1" dirty="0" smtClean="0">
                <a:solidFill>
                  <a:srgbClr val="A6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expression3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evaluated, then </a:t>
            </a:r>
            <a:r>
              <a:rPr lang="en-US" sz="2200" i="1" dirty="0">
                <a:solidFill>
                  <a:srgbClr val="A6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expression2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evaluated.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93577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4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40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endParaRPr lang="en-IN" sz="40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68</a:t>
            </a:fld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3528" y="1340768"/>
                <a:ext cx="8363272" cy="313932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solidFill>
                      <a:srgbClr val="00009B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fact = 1; </a:t>
                </a:r>
                <a:r>
                  <a:rPr lang="en-US" sz="2200" dirty="0" err="1">
                    <a:solidFill>
                      <a:srgbClr val="00009B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200" dirty="0">
                    <a:solidFill>
                      <a:srgbClr val="00009B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1</a:t>
                </a:r>
                <a:r>
                  <a:rPr lang="en-US" sz="2200" dirty="0" smtClean="0">
                    <a:solidFill>
                      <a:srgbClr val="00009B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;	</a:t>
                </a:r>
                <a:r>
                  <a:rPr lang="en-US" sz="2200" dirty="0">
                    <a:solidFill>
                      <a:srgbClr val="00009B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rgbClr val="8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/* </a:t>
                </a:r>
                <a:r>
                  <a:rPr lang="en-US" dirty="0">
                    <a:solidFill>
                      <a:srgbClr val="8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 program segment to calculate </a:t>
                </a:r>
                <a:r>
                  <a:rPr lang="en-US" dirty="0" smtClean="0">
                    <a:solidFill>
                      <a:srgbClr val="8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10!</a:t>
                </a:r>
                <a:endParaRPr lang="en-US" dirty="0">
                  <a:solidFill>
                    <a:srgbClr val="80808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US" sz="2200" dirty="0" smtClean="0">
                  <a:solidFill>
                    <a:srgbClr val="A6002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200" dirty="0" smtClean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 </a:t>
                </a:r>
                <a:r>
                  <a:rPr lang="en-US" sz="2200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200" dirty="0">
                    <a:solidFill>
                      <a:srgbClr val="00009B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1) {</a:t>
                </a:r>
              </a:p>
              <a:p>
                <a:r>
                  <a:rPr lang="en-US" sz="2200" dirty="0" smtClean="0">
                    <a:solidFill>
                      <a:srgbClr val="00009B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9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𝑓𝑎𝑐𝑡</m:t>
                    </m:r>
                    <m:r>
                      <a:rPr lang="en-US" sz="2200" i="1" dirty="0" smtClean="0">
                        <a:solidFill>
                          <a:srgbClr val="00009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2200" i="1" dirty="0" err="1" smtClean="0">
                        <a:solidFill>
                          <a:srgbClr val="00009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𝑓𝑎𝑐𝑡</m:t>
                    </m:r>
                    <m:r>
                      <a:rPr lang="en-US" sz="2200" i="1" dirty="0" smtClean="0">
                        <a:solidFill>
                          <a:srgbClr val="00009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200" i="1" dirty="0" err="1" smtClean="0">
                        <a:solidFill>
                          <a:srgbClr val="00009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i="1" dirty="0">
                        <a:solidFill>
                          <a:srgbClr val="00009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200" dirty="0">
                  <a:solidFill>
                    <a:srgbClr val="00009B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200" dirty="0" smtClean="0">
                    <a:solidFill>
                      <a:srgbClr val="00009B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9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i="1" dirty="0" smtClean="0">
                        <a:solidFill>
                          <a:srgbClr val="00009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++ </m:t>
                    </m:r>
                  </m:oMath>
                </a14:m>
                <a:r>
                  <a:rPr lang="en-US" sz="2200" dirty="0">
                    <a:solidFill>
                      <a:srgbClr val="00009B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</a:p>
              <a:p>
                <a:r>
                  <a:rPr lang="en-US" sz="2200" dirty="0" smtClean="0">
                    <a:solidFill>
                      <a:srgbClr val="A6002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:r>
                  <a:rPr lang="en-US" sz="2200" dirty="0" smtClean="0">
                    <a:solidFill>
                      <a:schemeClr val="bg1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 </a:t>
                </a:r>
                <a:r>
                  <a:rPr lang="en-US" sz="2200" dirty="0">
                    <a:solidFill>
                      <a:srgbClr val="00009B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9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i="1" dirty="0">
                        <a:solidFill>
                          <a:srgbClr val="00009B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&lt;10 </m:t>
                    </m:r>
                  </m:oMath>
                </a14:m>
                <a:r>
                  <a:rPr lang="en-US" sz="2200" dirty="0">
                    <a:solidFill>
                      <a:srgbClr val="00009B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r>
                  <a:rPr lang="en-US" sz="2200" dirty="0" smtClean="0">
                    <a:solidFill>
                      <a:srgbClr val="33339B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	    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continue</a:t>
                </a:r>
                <a:r>
                  <a:rPr lang="en-US" sz="2200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  <a:r>
                  <a:rPr lang="en-US" sz="2200" dirty="0">
                    <a:solidFill>
                      <a:srgbClr val="00009B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200" dirty="0" smtClean="0">
                    <a:solidFill>
                      <a:srgbClr val="00009B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dirty="0" smtClean="0">
                    <a:solidFill>
                      <a:srgbClr val="8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/* </a:t>
                </a:r>
                <a:r>
                  <a:rPr lang="en-US" dirty="0">
                    <a:solidFill>
                      <a:srgbClr val="8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not done yet ! Go to loop </a:t>
                </a:r>
                <a:r>
                  <a:rPr lang="en-US" dirty="0" smtClean="0">
                    <a:solidFill>
                      <a:srgbClr val="8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*/ </a:t>
                </a:r>
              </a:p>
              <a:p>
                <a:r>
                  <a:rPr lang="en-US" dirty="0">
                    <a:solidFill>
                      <a:srgbClr val="8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solidFill>
                      <a:srgbClr val="8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else  </a:t>
                </a:r>
                <a:r>
                  <a:rPr lang="en-US" sz="2200" dirty="0" smtClean="0">
                    <a:solidFill>
                      <a:srgbClr val="A6002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break</a:t>
                </a:r>
                <a:r>
                  <a:rPr lang="en-US" sz="2200" dirty="0">
                    <a:solidFill>
                      <a:srgbClr val="00009B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;</a:t>
                </a:r>
                <a:r>
                  <a:rPr lang="en-US" dirty="0" smtClean="0">
                    <a:solidFill>
                      <a:srgbClr val="80808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/* Done! Break the loop</a:t>
                </a:r>
              </a:p>
              <a:p>
                <a:r>
                  <a:rPr lang="en-US" sz="2200" dirty="0" smtClean="0">
                    <a:solidFill>
                      <a:srgbClr val="00009B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sz="2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40768"/>
                <a:ext cx="8363272" cy="3139321"/>
              </a:xfrm>
              <a:prstGeom prst="rect">
                <a:avLst/>
              </a:prstGeom>
              <a:blipFill rotWithShape="0">
                <a:blip r:embed="rId2"/>
                <a:stretch>
                  <a:fillRect l="-873" t="-1161" b="-27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6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Any questio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10" y="1628800"/>
            <a:ext cx="2304256" cy="358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8229600" cy="93610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zh-CN" sz="6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Any question?</a:t>
            </a:r>
          </a:p>
          <a:p>
            <a:pPr marL="0" indent="0" algn="ctr">
              <a:buNone/>
            </a:pPr>
            <a:endParaRPr lang="en-US" altLang="zh-CN" sz="2000" dirty="0">
              <a:solidFill>
                <a:srgbClr val="FF00FF"/>
              </a:solidFill>
              <a:ea typeface="宋体" pitchFamily="2" charset="-122"/>
            </a:endParaRPr>
          </a:p>
          <a:p>
            <a:pPr marL="0" indent="0">
              <a:buNone/>
            </a:pPr>
            <a:endParaRPr lang="en-IN" altLang="zh-CN" sz="2000" dirty="0" smtClean="0">
              <a:solidFill>
                <a:srgbClr val="FF00FF"/>
              </a:solidFill>
              <a:ea typeface="宋体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5301208"/>
            <a:ext cx="7704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 may post your question(s) at the “Discussion Forum” maintained in the course Web page.</a:t>
            </a:r>
            <a:endParaRPr lang="en-I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69</a:t>
            </a:fld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59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640960" cy="8972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4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10 positive numbers from the keyboard and print the largest value entered.</a:t>
            </a:r>
            <a:endParaRPr lang="en-I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Example : Finding the Largest 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7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315657"/>
              </p:ext>
            </p:extLst>
          </p:nvPr>
        </p:nvGraphicFramePr>
        <p:xfrm>
          <a:off x="1158867" y="1501710"/>
          <a:ext cx="6608457" cy="4670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Visio" r:id="rId3" imgW="7909920" imgH="5589108" progId="Visio.Drawing.11">
                  <p:embed/>
                </p:oleObj>
              </mc:Choice>
              <mc:Fallback>
                <p:oleObj name="Visio" r:id="rId3" imgW="7909920" imgH="558910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8867" y="1501710"/>
                        <a:ext cx="6608457" cy="4670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05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1196752"/>
                <a:ext cx="8640960" cy="4975448"/>
              </a:xfrm>
            </p:spPr>
            <p:txBody>
              <a:bodyPr>
                <a:normAutofit lnSpcReduction="10000"/>
              </a:bodyPr>
              <a:lstStyle/>
              <a:p>
                <a:pPr marL="502920" indent="-457200">
                  <a:buFont typeface="+mj-lt"/>
                  <a:buAutoNum type="arabicPeriod"/>
                </a:pP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Check the following C program and draw the flowchart of it.</a:t>
                </a:r>
              </a:p>
              <a:p>
                <a:pPr marL="365760" lvl="1" indent="0">
                  <a:buNone/>
                </a:pPr>
                <a:endParaRPr lang="en-US" sz="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>
                  <a:buNone/>
                </a:pPr>
                <a:r>
                  <a:rPr lang="en-IN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# include &lt;</a:t>
                </a:r>
                <a:r>
                  <a:rPr lang="en-IN" sz="18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stdio.h</a:t>
                </a:r>
                <a:r>
                  <a:rPr lang="en-IN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&gt;</a:t>
                </a:r>
              </a:p>
              <a:p>
                <a:pPr marL="365760" lvl="1" indent="0">
                  <a:buNone/>
                </a:pPr>
                <a:r>
                  <a:rPr lang="en-IN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void main() {</a:t>
                </a:r>
              </a:p>
              <a:p>
                <a:pPr marL="365760" lvl="1" indent="0">
                  <a:buNone/>
                </a:pPr>
                <a:r>
                  <a:rPr lang="en-IN" sz="18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int</a:t>
                </a:r>
                <a:r>
                  <a:rPr lang="en-IN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a, b, c;</a:t>
                </a:r>
              </a:p>
              <a:p>
                <a:pPr marL="365760" lvl="1" indent="0">
                  <a:buNone/>
                </a:pPr>
                <a:r>
                  <a:rPr lang="en-IN" sz="18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scanf</a:t>
                </a:r>
                <a:r>
                  <a:rPr lang="en-IN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(“%d %d %d ”, &amp;a, &amp;b, &amp;c);</a:t>
                </a:r>
              </a:p>
              <a:p>
                <a:pPr marL="365760" lvl="1" indent="0">
                  <a:buNone/>
                </a:pPr>
                <a:r>
                  <a:rPr lang="en-IN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I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I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I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&amp;&amp; </m:t>
                    </m:r>
                    <m:r>
                      <a:rPr lang="en-I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I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I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en-IN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</a:t>
                </a:r>
              </a:p>
              <a:p>
                <a:pPr marL="365760" lvl="1" indent="0">
                  <a:buNone/>
                </a:pPr>
                <a:r>
                  <a:rPr lang="en-I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	</a:t>
                </a:r>
                <a:r>
                  <a:rPr lang="en-IN" sz="18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printf</a:t>
                </a:r>
                <a:r>
                  <a:rPr lang="en-IN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(“\n The largest number is %d”, a );</a:t>
                </a:r>
              </a:p>
              <a:p>
                <a:pPr marL="365760" lvl="1" indent="0">
                  <a:buNone/>
                </a:pPr>
                <a:r>
                  <a:rPr lang="en-I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8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b</m:t>
                    </m:r>
                    <m:r>
                      <a:rPr lang="en-IN" sz="1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I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IN" sz="1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&amp;&amp; </m:t>
                    </m:r>
                    <m:r>
                      <a:rPr lang="en-I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IN" sz="1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IN" sz="1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en-I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</a:t>
                </a:r>
              </a:p>
              <a:p>
                <a:pPr marL="365760" lvl="1" indent="0">
                  <a:buNone/>
                </a:pPr>
                <a:r>
                  <a:rPr lang="en-I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	</a:t>
                </a:r>
                <a:r>
                  <a:rPr lang="en-IN" sz="1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printf</a:t>
                </a:r>
                <a:r>
                  <a:rPr lang="en-I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(“\n The largest number is %d”, </a:t>
                </a:r>
                <a:r>
                  <a:rPr lang="en-IN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b </a:t>
                </a:r>
                <a:r>
                  <a:rPr lang="en-I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);</a:t>
                </a:r>
              </a:p>
              <a:p>
                <a:pPr marL="365760" lvl="1" indent="0">
                  <a:buNone/>
                </a:pPr>
                <a:r>
                  <a:rPr lang="en-I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8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c</m:t>
                    </m:r>
                    <m:r>
                      <a:rPr lang="en-IN" sz="1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I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IN" sz="1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&amp;&amp; </m:t>
                    </m:r>
                    <m:r>
                      <a:rPr lang="en-I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IN" sz="1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≥</m:t>
                    </m:r>
                    <m:r>
                      <a:rPr lang="en-I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en-I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</a:t>
                </a:r>
              </a:p>
              <a:p>
                <a:pPr marL="365760" lvl="1" indent="0">
                  <a:buNone/>
                </a:pPr>
                <a:r>
                  <a:rPr lang="en-I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	</a:t>
                </a:r>
                <a:r>
                  <a:rPr lang="en-IN" sz="1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printf</a:t>
                </a:r>
                <a:r>
                  <a:rPr lang="en-I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(“\n The largest number is %d”, c</a:t>
                </a:r>
                <a:r>
                  <a:rPr lang="en-IN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); }</a:t>
                </a:r>
              </a:p>
              <a:p>
                <a:pPr marL="365760" lvl="1" indent="0">
                  <a:buNone/>
                </a:pPr>
                <a:endParaRPr lang="en-IN" sz="1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65760" lvl="1" indent="0">
                  <a:buNone/>
                </a:pPr>
                <a:r>
                  <a:rPr lang="en-IN" sz="2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Compare the flowchart to that of given in Slide #21 (Lecture 03)</a:t>
                </a:r>
                <a:endParaRPr lang="en-IN" sz="2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1196752"/>
                <a:ext cx="8640960" cy="4975448"/>
              </a:xfrm>
              <a:blipFill rotWithShape="0">
                <a:blip r:embed="rId2"/>
                <a:stretch>
                  <a:fillRect l="-705" t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Problems to Ponder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70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47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640960" cy="4975448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rabicPeriod" startAt="2"/>
            </a:pPr>
            <a:r>
              <a:rPr lang="en-IN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the following two code fragments give same result?</a:t>
            </a:r>
          </a:p>
          <a:p>
            <a:pPr marL="365760" lvl="1" indent="0">
              <a:buNone/>
            </a:pPr>
            <a:endParaRPr lang="en-US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endParaRPr lang="en-IN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endParaRPr lang="en-IN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endParaRPr lang="en-IN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en-IN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Problems to Ponder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71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1816266"/>
            <a:ext cx="6480720" cy="89255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1:</a:t>
            </a:r>
          </a:p>
          <a:p>
            <a:r>
              <a:rPr lang="en-IN" sz="1700" dirty="0" smtClean="0">
                <a:latin typeface="Courier"/>
                <a:cs typeface="Times New Roman" panose="02020603050405020304" pitchFamily="18" charset="0"/>
              </a:rPr>
              <a:t>if (section==4)</a:t>
            </a:r>
          </a:p>
          <a:p>
            <a:r>
              <a:rPr lang="en-IN" sz="1700" dirty="0" smtClean="0">
                <a:latin typeface="Courier"/>
                <a:cs typeface="Times New Roman" panose="02020603050405020304" pitchFamily="18" charset="0"/>
              </a:rPr>
              <a:t>    </a:t>
            </a:r>
            <a:r>
              <a:rPr lang="en-IN" sz="1700" dirty="0" err="1" smtClean="0">
                <a:latin typeface="Courier"/>
                <a:cs typeface="Times New Roman" panose="02020603050405020304" pitchFamily="18" charset="0"/>
              </a:rPr>
              <a:t>printf</a:t>
            </a:r>
            <a:r>
              <a:rPr lang="en-IN" sz="1700" dirty="0" smtClean="0">
                <a:latin typeface="Courier"/>
                <a:cs typeface="Times New Roman" panose="02020603050405020304" pitchFamily="18" charset="0"/>
              </a:rPr>
              <a:t>(“you are in section 4”);</a:t>
            </a:r>
            <a:endParaRPr lang="en-US" sz="1700" dirty="0">
              <a:latin typeface="Courier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3659150"/>
            <a:ext cx="6192688" cy="89255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Code 2:</a:t>
            </a:r>
          </a:p>
          <a:p>
            <a:r>
              <a:rPr lang="en-IN" sz="1700" dirty="0">
                <a:latin typeface="Courier"/>
                <a:cs typeface="Times New Roman" panose="02020603050405020304" pitchFamily="18" charset="0"/>
              </a:rPr>
              <a:t>i</a:t>
            </a:r>
            <a:r>
              <a:rPr lang="en-IN" sz="1700" dirty="0" smtClean="0">
                <a:latin typeface="Courier"/>
                <a:cs typeface="Times New Roman" panose="02020603050405020304" pitchFamily="18" charset="0"/>
              </a:rPr>
              <a:t>f (section=4)</a:t>
            </a:r>
          </a:p>
          <a:p>
            <a:r>
              <a:rPr lang="en-IN" sz="1700" dirty="0" smtClean="0">
                <a:latin typeface="Courier"/>
                <a:cs typeface="Times New Roman" panose="02020603050405020304" pitchFamily="18" charset="0"/>
              </a:rPr>
              <a:t>    </a:t>
            </a:r>
            <a:r>
              <a:rPr lang="en-IN" sz="1700" dirty="0" err="1" smtClean="0">
                <a:latin typeface="Courier"/>
                <a:cs typeface="Times New Roman" panose="02020603050405020304" pitchFamily="18" charset="0"/>
              </a:rPr>
              <a:t>printf</a:t>
            </a:r>
            <a:r>
              <a:rPr lang="en-IN" sz="1700" dirty="0" smtClean="0">
                <a:latin typeface="Courier"/>
                <a:cs typeface="Times New Roman" panose="02020603050405020304" pitchFamily="18" charset="0"/>
              </a:rPr>
              <a:t>(“you are in section 4”);</a:t>
            </a:r>
            <a:endParaRPr lang="en-US" sz="1700" dirty="0">
              <a:latin typeface="Courier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5083723"/>
            <a:ext cx="4782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1" indent="0">
              <a:buNone/>
            </a:pPr>
            <a:r>
              <a:rPr lang="en-I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Suppose, the value of </a:t>
            </a:r>
            <a:r>
              <a:rPr lang="en-IN" sz="220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section</a:t>
            </a:r>
            <a:r>
              <a:rPr lang="en-IN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4.</a:t>
            </a:r>
          </a:p>
        </p:txBody>
      </p:sp>
    </p:spTree>
    <p:extLst>
      <p:ext uri="{BB962C8B-B14F-4D97-AF65-F5344CB8AC3E}">
        <p14:creationId xmlns:p14="http://schemas.microsoft.com/office/powerpoint/2010/main" val="37530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640960" cy="4975448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endParaRPr lang="en-IN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9588" lvl="1" indent="-509588">
              <a:buFont typeface="+mj-lt"/>
              <a:buAutoNum type="arabicPeriod" startAt="3"/>
            </a:pPr>
            <a:r>
              <a:rPr lang="en-IN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will be the output of the following code segment. You should assume suitable values of the variables and then give your answer.</a:t>
            </a:r>
          </a:p>
          <a:p>
            <a:pPr marL="274320" lvl="2" indent="0">
              <a:buNone/>
            </a:pPr>
            <a:endParaRPr lang="en-IN" sz="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Problems to Ponder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72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2868868"/>
            <a:ext cx="2593032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4320" lvl="2" indent="0">
              <a:buNone/>
            </a:pPr>
            <a:r>
              <a:rPr lang="en-IN" sz="2000" dirty="0">
                <a:solidFill>
                  <a:srgbClr val="002060"/>
                </a:solidFill>
                <a:latin typeface="Courier"/>
                <a:cs typeface="Times New Roman" pitchFamily="18" charset="0"/>
              </a:rPr>
              <a:t>i</a:t>
            </a:r>
            <a:r>
              <a:rPr lang="en-IN" sz="2000" dirty="0" smtClean="0">
                <a:solidFill>
                  <a:srgbClr val="002060"/>
                </a:solidFill>
                <a:latin typeface="Courier"/>
                <a:cs typeface="Times New Roman" pitchFamily="18" charset="0"/>
              </a:rPr>
              <a:t>f(n&gt;0</a:t>
            </a:r>
            <a:r>
              <a:rPr lang="en-IN" sz="2000" dirty="0">
                <a:solidFill>
                  <a:srgbClr val="002060"/>
                </a:solidFill>
                <a:latin typeface="Courier"/>
                <a:cs typeface="Times New Roman" pitchFamily="18" charset="0"/>
              </a:rPr>
              <a:t>)</a:t>
            </a:r>
          </a:p>
          <a:p>
            <a:pPr marL="274320" lvl="2" indent="0">
              <a:buNone/>
            </a:pPr>
            <a:r>
              <a:rPr lang="en-IN" sz="2000" dirty="0">
                <a:solidFill>
                  <a:srgbClr val="002060"/>
                </a:solidFill>
                <a:latin typeface="Courier"/>
                <a:cs typeface="Times New Roman" pitchFamily="18" charset="0"/>
              </a:rPr>
              <a:t>i</a:t>
            </a:r>
            <a:r>
              <a:rPr lang="en-IN" sz="2000" dirty="0" smtClean="0">
                <a:solidFill>
                  <a:srgbClr val="002060"/>
                </a:solidFill>
                <a:latin typeface="Courier"/>
                <a:cs typeface="Times New Roman" pitchFamily="18" charset="0"/>
              </a:rPr>
              <a:t>f(a&gt;b</a:t>
            </a:r>
            <a:r>
              <a:rPr lang="en-IN" sz="2000" dirty="0">
                <a:solidFill>
                  <a:srgbClr val="002060"/>
                </a:solidFill>
                <a:latin typeface="Courier"/>
                <a:cs typeface="Times New Roman" pitchFamily="18" charset="0"/>
              </a:rPr>
              <a:t>)</a:t>
            </a:r>
          </a:p>
          <a:p>
            <a:pPr marL="274320" lvl="2" indent="0">
              <a:buNone/>
            </a:pPr>
            <a:r>
              <a:rPr lang="en-IN" sz="2000" dirty="0">
                <a:solidFill>
                  <a:srgbClr val="002060"/>
                </a:solidFill>
                <a:latin typeface="Courier"/>
                <a:cs typeface="Times New Roman" pitchFamily="18" charset="0"/>
              </a:rPr>
              <a:t>z=a;</a:t>
            </a:r>
          </a:p>
          <a:p>
            <a:pPr marL="274320" lvl="2" indent="0">
              <a:buNone/>
            </a:pPr>
            <a:r>
              <a:rPr lang="en-IN" sz="2000" dirty="0">
                <a:solidFill>
                  <a:srgbClr val="002060"/>
                </a:solidFill>
                <a:latin typeface="Courier"/>
                <a:cs typeface="Times New Roman" pitchFamily="18" charset="0"/>
              </a:rPr>
              <a:t>else z=b;</a:t>
            </a:r>
          </a:p>
          <a:p>
            <a:pPr marL="274320" lvl="2" indent="0">
              <a:buNone/>
            </a:pPr>
            <a:r>
              <a:rPr lang="en-IN" sz="2000" dirty="0" smtClean="0">
                <a:solidFill>
                  <a:srgbClr val="002060"/>
                </a:solidFill>
                <a:latin typeface="Courier"/>
                <a:cs typeface="Times New Roman" pitchFamily="18" charset="0"/>
              </a:rPr>
              <a:t>……………</a:t>
            </a:r>
            <a:endParaRPr lang="en-IN" sz="2000" dirty="0">
              <a:solidFill>
                <a:srgbClr val="002060"/>
              </a:solidFill>
              <a:latin typeface="Courier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1196752"/>
                <a:ext cx="8640960" cy="4975448"/>
              </a:xfrm>
            </p:spPr>
            <p:txBody>
              <a:bodyPr>
                <a:normAutofit lnSpcReduction="10000"/>
              </a:bodyPr>
              <a:lstStyle/>
              <a:p>
                <a:pPr marL="502920" indent="-457200">
                  <a:buFont typeface="+mj-lt"/>
                  <a:buAutoNum type="arabicPeriod" startAt="4"/>
                </a:pP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Resolve the dangling else problem in the following pieces of C codes.</a:t>
                </a:r>
                <a:endPara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982980" lvl="2" indent="-342900">
                  <a:buFont typeface="+mj-lt"/>
                  <a:buAutoNum type="alphaLcParenR"/>
                </a:pPr>
                <a:r>
                  <a:rPr lang="en-IN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endParaRPr>
              </a:p>
              <a:p>
                <a:pPr marL="640080" lvl="2" indent="0">
                  <a:buNone/>
                </a:pPr>
                <a:r>
                  <a:rPr lang="en-IN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	  else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endParaRPr>
              </a:p>
              <a:p>
                <a:pPr marL="640080" lvl="2" indent="0">
                  <a:buNone/>
                </a:pPr>
                <a:endParaRPr lang="en-IN" sz="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endParaRPr>
              </a:p>
              <a:p>
                <a:pPr marL="982980" lvl="2" indent="-342900">
                  <a:buFont typeface="+mj-lt"/>
                  <a:buAutoNum type="alphaLcParenR" startAt="2"/>
                </a:pPr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endParaRPr>
              </a:p>
              <a:p>
                <a:pPr marL="640080" lvl="2" indent="0">
                  <a:buNone/>
                </a:pPr>
                <a:r>
                  <a:rPr lang="en-IN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	  else </a:t>
                </a:r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endParaRPr>
              </a:p>
              <a:p>
                <a:pPr marL="640080" lvl="2" indent="0">
                  <a:buNone/>
                </a:pPr>
                <a:endParaRPr lang="en-IN" sz="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endParaRPr>
              </a:p>
              <a:p>
                <a:pPr marL="982980" lvl="2" indent="-342900">
                  <a:buFont typeface="+mj-lt"/>
                  <a:buAutoNum type="alphaLcParenR" startAt="3"/>
                </a:pPr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e</a:t>
                </a:r>
                <a:r>
                  <a:rPr lang="en-IN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I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endParaRPr>
              </a:p>
              <a:p>
                <a:pPr marL="640080" lvl="2" indent="0">
                  <a:buNone/>
                </a:pPr>
                <a:r>
                  <a:rPr lang="en-IN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	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</a:t>
                </a:r>
                <a:r>
                  <a:rPr lang="en-IN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IN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endParaRPr>
              </a:p>
              <a:p>
                <a:pPr marL="640080" lvl="2" indent="0">
                  <a:buNone/>
                </a:pPr>
                <a:r>
                  <a:rPr lang="en-IN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	 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endParaRPr>
              </a:p>
              <a:p>
                <a:pPr marL="640080" lvl="2" indent="0">
                  <a:buNone/>
                </a:pPr>
                <a:endParaRPr lang="en-IN" sz="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endParaRPr>
              </a:p>
              <a:p>
                <a:pPr marL="982980" lvl="2" indent="-342900">
                  <a:buFont typeface="+mj-lt"/>
                  <a:buAutoNum type="alphaLcParenR" startAt="4"/>
                </a:pPr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I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endParaRPr>
              </a:p>
              <a:p>
                <a:pPr marL="640080" lvl="2" indent="0">
                  <a:buNone/>
                </a:pPr>
                <a:r>
                  <a:rPr lang="en-IN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IN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Times New Roman" pitchFamily="18" charset="0"/>
                </a:endParaRPr>
              </a:p>
              <a:p>
                <a:pPr marL="640080" lvl="2" indent="0">
                  <a:buNone/>
                </a:pPr>
                <a:r>
                  <a:rPr lang="en-IN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urier"/>
                    <a:cs typeface="Times New Roman" pitchFamily="18" charset="0"/>
                  </a:rPr>
                  <a:t>      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dirty="0" smtClean="0">
                  <a:solidFill>
                    <a:srgbClr val="002060"/>
                  </a:solidFill>
                  <a:latin typeface="Courier"/>
                  <a:cs typeface="Times New Roman" pitchFamily="18" charset="0"/>
                </a:endParaRPr>
              </a:p>
              <a:p>
                <a:pPr marL="640080" lvl="2" indent="0">
                  <a:buNone/>
                </a:pP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I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I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𝑒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…………</m:t>
                    </m:r>
                  </m:oMath>
                </a14:m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denotes logical test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I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I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…………</m:t>
                    </m:r>
                  </m:oMath>
                </a14:m>
                <a:r>
                  <a:rPr lang="en-IN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denotes statement(s)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1196752"/>
                <a:ext cx="8640960" cy="4975448"/>
              </a:xfrm>
              <a:blipFill rotWithShape="0">
                <a:blip r:embed="rId3"/>
                <a:stretch>
                  <a:fillRect l="-705" t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Problems to Ponder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73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0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640960" cy="4975448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 startAt="5"/>
            </a:pP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Your program asks a user to type y or Y to select yes and n or N to select No. Which of the following code is correct to show the option selected by the user?</a:t>
            </a:r>
          </a:p>
          <a:p>
            <a:pPr marL="1097280" lvl="2" indent="-457200">
              <a:buFont typeface="+mj-lt"/>
              <a:buAutoNum type="alphaLcParenR"/>
            </a:pP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097280" lvl="2" indent="-457200">
              <a:buFont typeface="+mj-lt"/>
              <a:buAutoNum type="alphaLcParenR"/>
            </a:pPr>
            <a:endParaRPr lang="en-I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0" lvl="2" indent="-457200">
              <a:buFont typeface="+mj-lt"/>
              <a:buAutoNum type="alphaLcParenR"/>
            </a:pPr>
            <a:endParaRPr lang="en-IN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0" lvl="2" indent="-457200">
              <a:buFont typeface="+mj-lt"/>
              <a:buAutoNum type="alphaLcParenR"/>
            </a:pPr>
            <a:endParaRPr lang="en-I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0" lvl="2" indent="-457200">
              <a:buFont typeface="+mj-lt"/>
              <a:buAutoNum type="alphaLcParenR"/>
            </a:pP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lvl="1" indent="0">
              <a:buNone/>
            </a:pP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Problems to Ponder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74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58863" y="2636912"/>
            <a:ext cx="5423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C=</a:t>
            </a:r>
            <a:r>
              <a:rPr lang="en-I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getchar</a:t>
            </a: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();</a:t>
            </a:r>
          </a:p>
          <a:p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If(c==‘y’)&amp;&amp;(c==‘Y’) </a:t>
            </a:r>
            <a:r>
              <a:rPr lang="en-I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printf</a:t>
            </a: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(“Yes \n”);</a:t>
            </a:r>
          </a:p>
          <a:p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else </a:t>
            </a:r>
            <a:r>
              <a:rPr lang="en-I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printf</a:t>
            </a: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(“No \n”);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63" y="4221088"/>
            <a:ext cx="5423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C=</a:t>
            </a:r>
            <a:r>
              <a:rPr lang="en-I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getchar</a:t>
            </a: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();</a:t>
            </a:r>
          </a:p>
          <a:p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If(c!=‘n’)||(c!=‘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N</a:t>
            </a: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’) </a:t>
            </a:r>
            <a:r>
              <a:rPr lang="en-I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printf</a:t>
            </a: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(“Yes \n”);</a:t>
            </a:r>
          </a:p>
          <a:p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else </a:t>
            </a:r>
            <a:r>
              <a:rPr lang="en-IN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printf</a:t>
            </a: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</a:rPr>
              <a:t>(“No \n”);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137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1196752"/>
                <a:ext cx="8640960" cy="4975448"/>
              </a:xfrm>
            </p:spPr>
            <p:txBody>
              <a:bodyPr>
                <a:normAutofit lnSpcReduction="10000"/>
              </a:bodyPr>
              <a:lstStyle/>
              <a:p>
                <a:pPr marL="502920" indent="-457200">
                  <a:buFont typeface="+mj-lt"/>
                  <a:buAutoNum type="arabicPeriod" startAt="6"/>
                </a:pP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Write simplified equivalent code for the following</a:t>
                </a:r>
              </a:p>
              <a:p>
                <a:pPr marL="1097280" lvl="2" indent="-457200">
                  <a:buFont typeface="+mj-lt"/>
                  <a:buAutoNum type="alphaLcParenR"/>
                </a:pPr>
                <a:r>
                  <a:rPr lang="en-IN" dirty="0">
                    <a:latin typeface="Courier"/>
                    <a:cs typeface="Times New Roman" pitchFamily="18" charset="0"/>
                  </a:rPr>
                  <a:t>X=((a&gt;10)&amp;(b&lt;5))?a+b:0 </a:t>
                </a:r>
              </a:p>
              <a:p>
                <a:pPr marL="1097280" lvl="2" indent="-457200">
                  <a:buFont typeface="+mj-lt"/>
                  <a:buAutoNum type="alphaLcParenR"/>
                </a:pPr>
                <a:r>
                  <a:rPr lang="en-IN" dirty="0">
                    <a:latin typeface="Courier"/>
                    <a:cs typeface="Times New Roman" pitchFamily="18" charset="0"/>
                  </a:rPr>
                  <a:t>(marks&gt;60)?</a:t>
                </a:r>
                <a:r>
                  <a:rPr lang="en-IN" dirty="0" err="1">
                    <a:latin typeface="Courier"/>
                    <a:cs typeface="Times New Roman" pitchFamily="18" charset="0"/>
                  </a:rPr>
                  <a:t>printf</a:t>
                </a:r>
                <a:r>
                  <a:rPr lang="en-IN" dirty="0">
                    <a:latin typeface="Courier"/>
                    <a:cs typeface="Times New Roman" pitchFamily="18" charset="0"/>
                  </a:rPr>
                  <a:t>(“passed \n”):</a:t>
                </a:r>
                <a:r>
                  <a:rPr lang="en-IN" dirty="0" err="1">
                    <a:latin typeface="Courier"/>
                    <a:cs typeface="Times New Roman" pitchFamily="18" charset="0"/>
                  </a:rPr>
                  <a:t>printf</a:t>
                </a:r>
                <a:r>
                  <a:rPr lang="en-IN" dirty="0">
                    <a:latin typeface="Courier"/>
                    <a:cs typeface="Times New Roman" pitchFamily="18" charset="0"/>
                  </a:rPr>
                  <a:t>(“fail \n</a:t>
                </a:r>
                <a:r>
                  <a:rPr lang="en-IN" dirty="0" smtClean="0">
                    <a:latin typeface="Courier"/>
                    <a:cs typeface="Times New Roman" pitchFamily="18" charset="0"/>
                  </a:rPr>
                  <a:t>”)</a:t>
                </a:r>
                <a:endParaRPr lang="en-IN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02920" indent="-457200">
                  <a:buFont typeface="+mj-lt"/>
                  <a:buAutoNum type="arabicPeriod" startAt="6"/>
                </a:pP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Write flowchart of corresponding c-program to convert a grade given a marks.</a:t>
                </a:r>
              </a:p>
              <a:p>
                <a:pPr marL="45720" indent="0">
                  <a:buNone/>
                </a:pPr>
                <a:r>
                  <a:rPr lang="en-IN" b="0" dirty="0" smtClean="0">
                    <a:solidFill>
                      <a:srgbClr val="002060"/>
                    </a:solidFill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𝐸𝑥</m:t>
                    </m:r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𝑚𝑎𝑟𝑘𝑠</m:t>
                    </m:r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≥90</m:t>
                    </m:r>
                  </m:oMath>
                </a14:m>
                <a:r>
                  <a:rPr lang="en-IN" b="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45720" indent="0">
                  <a:buNone/>
                </a:pPr>
                <a:r>
                  <a:rPr lang="en-IN" dirty="0" smtClean="0">
                    <a:solidFill>
                      <a:srgbClr val="002060"/>
                    </a:solidFill>
                    <a:cs typeface="Times New Roman" pitchFamily="18" charset="0"/>
                  </a:rPr>
                  <a:t>	A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8</m:t>
                    </m:r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0≤</m:t>
                    </m:r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𝑚𝑎𝑟𝑘𝑠</m:t>
                    </m:r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&lt;9</m:t>
                    </m:r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IN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45720" indent="0">
                  <a:buNone/>
                </a:pPr>
                <a:r>
                  <a:rPr lang="en-IN" dirty="0" smtClean="0">
                    <a:solidFill>
                      <a:srgbClr val="002060"/>
                    </a:solidFill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:70≤</m:t>
                    </m:r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𝑚𝑎𝑟𝑘𝑠</m:t>
                    </m:r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&lt;8</m:t>
                    </m:r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</m:oMath>
                </a14:m>
                <a:r>
                  <a:rPr lang="en-IN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IN" b="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>
                  <a:buNone/>
                </a:pPr>
                <a:r>
                  <a:rPr lang="en-IN" b="0" dirty="0" smtClean="0">
                    <a:solidFill>
                      <a:srgbClr val="002060"/>
                    </a:solidFill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60≤</m:t>
                    </m:r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𝑚𝑎𝑟𝑘𝑠</m:t>
                    </m:r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70</m:t>
                    </m:r>
                  </m:oMath>
                </a14:m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IN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>
                  <a:buNone/>
                </a:pPr>
                <a:r>
                  <a:rPr lang="en-IN" b="0" dirty="0" smtClean="0">
                    <a:solidFill>
                      <a:srgbClr val="002060"/>
                    </a:solidFill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𝐷</m:t>
                    </m:r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50≤</m:t>
                    </m:r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𝑚𝑎𝑟𝑘𝑠</m:t>
                    </m:r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60</m:t>
                    </m:r>
                  </m:oMath>
                </a14:m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IN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>
                  <a:buNone/>
                </a:pPr>
                <a:r>
                  <a:rPr lang="en-IN" b="0" dirty="0" smtClean="0">
                    <a:solidFill>
                      <a:srgbClr val="002060"/>
                    </a:solidFill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35≤</m:t>
                    </m:r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𝑚𝑎𝑟𝑘𝑠</m:t>
                    </m:r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50</m:t>
                    </m:r>
                  </m:oMath>
                </a14:m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IN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>
                  <a:buNone/>
                </a:pPr>
                <a:r>
                  <a:rPr lang="en-IN" b="0" dirty="0" smtClean="0">
                    <a:solidFill>
                      <a:srgbClr val="002060"/>
                    </a:solidFill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𝐹</m:t>
                    </m:r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I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𝑚𝑎𝑟𝑘𝑠</m:t>
                    </m:r>
                    <m:r>
                      <a:rPr lang="en-IN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&lt;35</m:t>
                    </m:r>
                  </m:oMath>
                </a14:m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1196752"/>
                <a:ext cx="8640960" cy="4975448"/>
              </a:xfrm>
              <a:blipFill rotWithShape="0">
                <a:blip r:embed="rId3"/>
                <a:stretch>
                  <a:fillRect l="-705" t="-2815" r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Problems to Ponder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75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89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12968" cy="4975448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rabicPeriod" startAt="8"/>
            </a:pP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4168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Problems to Ponder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76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376434"/>
            <a:ext cx="3231654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" indent="0">
              <a:buNone/>
            </a:pPr>
            <a:r>
              <a:rPr lang="en-IN" sz="1500" dirty="0" smtClean="0">
                <a:solidFill>
                  <a:srgbClr val="FF0000"/>
                </a:solidFill>
                <a:latin typeface="Courier"/>
                <a:cs typeface="Times New Roman" pitchFamily="18" charset="0"/>
              </a:rPr>
              <a:t>a) </a:t>
            </a:r>
          </a:p>
          <a:p>
            <a:pPr marL="45720" indent="0">
              <a:buNone/>
            </a:pPr>
            <a:r>
              <a:rPr lang="en-IN" sz="1500" dirty="0" smtClean="0">
                <a:latin typeface="Courier"/>
                <a:cs typeface="Times New Roman" pitchFamily="18" charset="0"/>
              </a:rPr>
              <a:t>switch(letter</a:t>
            </a:r>
            <a:r>
              <a:rPr lang="en-IN" sz="1500" dirty="0">
                <a:latin typeface="Courier"/>
                <a:cs typeface="Times New Roman" pitchFamily="18" charset="0"/>
              </a:rPr>
              <a:t>){</a:t>
            </a:r>
          </a:p>
          <a:p>
            <a:pPr marL="45720" indent="0">
              <a:buNone/>
            </a:pPr>
            <a:r>
              <a:rPr lang="en-IN" sz="1500" dirty="0">
                <a:latin typeface="Courier"/>
                <a:cs typeface="Times New Roman" pitchFamily="18" charset="0"/>
              </a:rPr>
              <a:t>case ‘A’:</a:t>
            </a:r>
          </a:p>
          <a:p>
            <a:pPr marL="45720" indent="0">
              <a:buNone/>
            </a:pPr>
            <a:r>
              <a:rPr lang="en-IN" sz="1500" dirty="0" err="1">
                <a:latin typeface="Courier"/>
                <a:cs typeface="Times New Roman" pitchFamily="18" charset="0"/>
              </a:rPr>
              <a:t>printf</a:t>
            </a:r>
            <a:r>
              <a:rPr lang="en-IN" sz="1500" dirty="0">
                <a:latin typeface="Courier"/>
                <a:cs typeface="Times New Roman" pitchFamily="18" charset="0"/>
              </a:rPr>
              <a:t>(“First letter \n</a:t>
            </a:r>
            <a:r>
              <a:rPr lang="en-IN" sz="1500" dirty="0" smtClean="0">
                <a:latin typeface="Courier"/>
                <a:cs typeface="Times New Roman" pitchFamily="18" charset="0"/>
              </a:rPr>
              <a:t>”);</a:t>
            </a:r>
            <a:endParaRPr lang="en-IN" sz="1500" dirty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1500" dirty="0">
                <a:latin typeface="Courier"/>
                <a:cs typeface="Times New Roman" pitchFamily="18" charset="0"/>
              </a:rPr>
              <a:t>case ‘Z’:</a:t>
            </a:r>
          </a:p>
          <a:p>
            <a:pPr marL="45720" indent="0">
              <a:buNone/>
            </a:pPr>
            <a:r>
              <a:rPr lang="en-IN" sz="1500" dirty="0" err="1">
                <a:latin typeface="Courier"/>
                <a:cs typeface="Times New Roman" pitchFamily="18" charset="0"/>
              </a:rPr>
              <a:t>printf</a:t>
            </a:r>
            <a:r>
              <a:rPr lang="en-IN" sz="1500" dirty="0">
                <a:latin typeface="Courier"/>
                <a:cs typeface="Times New Roman" pitchFamily="18" charset="0"/>
              </a:rPr>
              <a:t>(“Last letter \n”);</a:t>
            </a:r>
          </a:p>
          <a:p>
            <a:pPr marL="45720" indent="0">
              <a:buNone/>
            </a:pPr>
            <a:r>
              <a:rPr lang="en-IN" sz="1500" dirty="0">
                <a:latin typeface="Courier"/>
                <a:cs typeface="Times New Roman" pitchFamily="18" charset="0"/>
              </a:rPr>
              <a:t>break;</a:t>
            </a:r>
          </a:p>
          <a:p>
            <a:pPr marL="45720" indent="0">
              <a:buNone/>
            </a:pPr>
            <a:r>
              <a:rPr lang="en-IN" sz="1500" dirty="0">
                <a:latin typeface="Courier"/>
                <a:cs typeface="Times New Roman" pitchFamily="18" charset="0"/>
              </a:rPr>
              <a:t>default:</a:t>
            </a:r>
          </a:p>
          <a:p>
            <a:pPr marL="45720" indent="0">
              <a:buNone/>
            </a:pPr>
            <a:r>
              <a:rPr lang="en-IN" sz="1500" dirty="0" err="1">
                <a:latin typeface="Courier"/>
                <a:cs typeface="Times New Roman" pitchFamily="18" charset="0"/>
              </a:rPr>
              <a:t>printf</a:t>
            </a:r>
            <a:r>
              <a:rPr lang="en-IN" sz="1500" dirty="0">
                <a:latin typeface="Courier"/>
                <a:cs typeface="Times New Roman" pitchFamily="18" charset="0"/>
              </a:rPr>
              <a:t>(“Last letter \n”);</a:t>
            </a:r>
          </a:p>
          <a:p>
            <a:pPr marL="45720" indent="0">
              <a:buNone/>
            </a:pPr>
            <a:r>
              <a:rPr lang="en-IN" sz="1500" dirty="0">
                <a:latin typeface="Courier"/>
                <a:cs typeface="Times New Roman" pitchFamily="18" charset="0"/>
              </a:rPr>
              <a:t>break;</a:t>
            </a:r>
          </a:p>
          <a:p>
            <a:pPr marL="45720" indent="0">
              <a:buNone/>
            </a:pPr>
            <a:r>
              <a:rPr lang="en-IN" sz="1500" dirty="0" smtClean="0">
                <a:latin typeface="Courier"/>
                <a:cs typeface="Times New Roman" pitchFamily="18" charset="0"/>
              </a:rPr>
              <a:t>}</a:t>
            </a:r>
            <a:endParaRPr lang="en-IN" sz="1500" dirty="0">
              <a:latin typeface="Courier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5146" y="1417661"/>
            <a:ext cx="3231654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" indent="0">
              <a:buNone/>
            </a:pPr>
            <a:r>
              <a:rPr lang="en-IN" sz="1500" dirty="0">
                <a:solidFill>
                  <a:srgbClr val="FF0000"/>
                </a:solidFill>
                <a:latin typeface="Courier"/>
                <a:cs typeface="Times New Roman" pitchFamily="18" charset="0"/>
              </a:rPr>
              <a:t>b</a:t>
            </a:r>
            <a:r>
              <a:rPr lang="en-IN" sz="1500" dirty="0" smtClean="0">
                <a:solidFill>
                  <a:srgbClr val="FF0000"/>
                </a:solidFill>
                <a:latin typeface="Courier"/>
                <a:cs typeface="Times New Roman" pitchFamily="18" charset="0"/>
              </a:rPr>
              <a:t>) </a:t>
            </a:r>
          </a:p>
          <a:p>
            <a:pPr marL="45720" indent="0">
              <a:buNone/>
            </a:pPr>
            <a:r>
              <a:rPr lang="en-IN" sz="1500" dirty="0" smtClean="0">
                <a:latin typeface="Courier"/>
                <a:cs typeface="Times New Roman" pitchFamily="18" charset="0"/>
              </a:rPr>
              <a:t>switch(letter</a:t>
            </a:r>
            <a:r>
              <a:rPr lang="en-IN" sz="1500" dirty="0">
                <a:latin typeface="Courier"/>
                <a:cs typeface="Times New Roman" pitchFamily="18" charset="0"/>
              </a:rPr>
              <a:t>){</a:t>
            </a:r>
          </a:p>
          <a:p>
            <a:pPr marL="45720" indent="0">
              <a:buNone/>
            </a:pPr>
            <a:r>
              <a:rPr lang="en-IN" sz="1500" dirty="0">
                <a:latin typeface="Courier"/>
                <a:cs typeface="Times New Roman" pitchFamily="18" charset="0"/>
              </a:rPr>
              <a:t>case ‘A’:</a:t>
            </a:r>
          </a:p>
          <a:p>
            <a:pPr marL="45720" indent="0">
              <a:buNone/>
            </a:pPr>
            <a:r>
              <a:rPr lang="en-IN" sz="1500" dirty="0" err="1">
                <a:latin typeface="Courier"/>
                <a:cs typeface="Times New Roman" pitchFamily="18" charset="0"/>
              </a:rPr>
              <a:t>printf</a:t>
            </a:r>
            <a:r>
              <a:rPr lang="en-IN" sz="1500" dirty="0">
                <a:latin typeface="Courier"/>
                <a:cs typeface="Times New Roman" pitchFamily="18" charset="0"/>
              </a:rPr>
              <a:t>(“First letter \n”);</a:t>
            </a:r>
          </a:p>
          <a:p>
            <a:pPr marL="45720" indent="0">
              <a:buNone/>
            </a:pPr>
            <a:r>
              <a:rPr lang="en-IN" sz="1500" dirty="0">
                <a:latin typeface="Courier"/>
                <a:cs typeface="Times New Roman" pitchFamily="18" charset="0"/>
              </a:rPr>
              <a:t>break;</a:t>
            </a:r>
          </a:p>
          <a:p>
            <a:pPr marL="45720" indent="0">
              <a:buNone/>
            </a:pPr>
            <a:r>
              <a:rPr lang="en-IN" sz="1500" dirty="0">
                <a:latin typeface="Courier"/>
                <a:cs typeface="Times New Roman" pitchFamily="18" charset="0"/>
              </a:rPr>
              <a:t>case ‘Z’:</a:t>
            </a:r>
          </a:p>
          <a:p>
            <a:pPr marL="45720" indent="0">
              <a:buNone/>
            </a:pPr>
            <a:r>
              <a:rPr lang="en-IN" sz="1500" dirty="0" err="1">
                <a:latin typeface="Courier"/>
                <a:cs typeface="Times New Roman" pitchFamily="18" charset="0"/>
              </a:rPr>
              <a:t>printf</a:t>
            </a:r>
            <a:r>
              <a:rPr lang="en-IN" sz="1500" dirty="0">
                <a:latin typeface="Courier"/>
                <a:cs typeface="Times New Roman" pitchFamily="18" charset="0"/>
              </a:rPr>
              <a:t>(“Last letter \n</a:t>
            </a:r>
            <a:r>
              <a:rPr lang="en-IN" sz="1500" dirty="0" smtClean="0">
                <a:latin typeface="Courier"/>
                <a:cs typeface="Times New Roman" pitchFamily="18" charset="0"/>
              </a:rPr>
              <a:t>”);</a:t>
            </a:r>
            <a:endParaRPr lang="en-IN" sz="1500" dirty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1500" dirty="0">
                <a:latin typeface="Courier"/>
                <a:cs typeface="Times New Roman" pitchFamily="18" charset="0"/>
              </a:rPr>
              <a:t>default:</a:t>
            </a:r>
          </a:p>
          <a:p>
            <a:pPr marL="45720" indent="0">
              <a:buNone/>
            </a:pPr>
            <a:r>
              <a:rPr lang="en-IN" sz="1500" dirty="0" err="1">
                <a:latin typeface="Courier"/>
                <a:cs typeface="Times New Roman" pitchFamily="18" charset="0"/>
              </a:rPr>
              <a:t>printf</a:t>
            </a:r>
            <a:r>
              <a:rPr lang="en-IN" sz="1500" dirty="0">
                <a:latin typeface="Courier"/>
                <a:cs typeface="Times New Roman" pitchFamily="18" charset="0"/>
              </a:rPr>
              <a:t>(“Last letter \n”);</a:t>
            </a:r>
          </a:p>
          <a:p>
            <a:pPr marL="45720" indent="0">
              <a:buNone/>
            </a:pPr>
            <a:r>
              <a:rPr lang="en-IN" sz="1500" dirty="0">
                <a:latin typeface="Courier"/>
                <a:cs typeface="Times New Roman" pitchFamily="18" charset="0"/>
              </a:rPr>
              <a:t>break;</a:t>
            </a:r>
          </a:p>
          <a:p>
            <a:pPr marL="45720" indent="0">
              <a:buNone/>
            </a:pPr>
            <a:r>
              <a:rPr lang="en-IN" sz="1500" dirty="0" smtClean="0">
                <a:latin typeface="Courier"/>
                <a:cs typeface="Times New Roman" pitchFamily="18" charset="0"/>
              </a:rPr>
              <a:t>}</a:t>
            </a:r>
            <a:endParaRPr lang="en-IN" sz="1500" dirty="0">
              <a:latin typeface="Courier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5136" y="3789040"/>
            <a:ext cx="323165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" indent="0">
              <a:buNone/>
            </a:pPr>
            <a:r>
              <a:rPr lang="en-IN" sz="1500" dirty="0" smtClean="0">
                <a:solidFill>
                  <a:srgbClr val="FF0000"/>
                </a:solidFill>
                <a:latin typeface="Courier"/>
                <a:cs typeface="Times New Roman" pitchFamily="18" charset="0"/>
              </a:rPr>
              <a:t>c) </a:t>
            </a:r>
          </a:p>
          <a:p>
            <a:pPr marL="45720" indent="0">
              <a:buNone/>
            </a:pPr>
            <a:r>
              <a:rPr lang="en-IN" sz="1500" dirty="0" smtClean="0">
                <a:latin typeface="Courier"/>
                <a:cs typeface="Times New Roman" pitchFamily="18" charset="0"/>
              </a:rPr>
              <a:t>switch(letter</a:t>
            </a:r>
            <a:r>
              <a:rPr lang="en-IN" sz="1500" dirty="0">
                <a:latin typeface="Courier"/>
                <a:cs typeface="Times New Roman" pitchFamily="18" charset="0"/>
              </a:rPr>
              <a:t>){</a:t>
            </a:r>
          </a:p>
          <a:p>
            <a:pPr marL="45720" indent="0">
              <a:buNone/>
            </a:pPr>
            <a:r>
              <a:rPr lang="en-IN" sz="1500" dirty="0">
                <a:latin typeface="Courier"/>
                <a:cs typeface="Times New Roman" pitchFamily="18" charset="0"/>
              </a:rPr>
              <a:t>case ‘A’:</a:t>
            </a:r>
          </a:p>
          <a:p>
            <a:pPr marL="45720" indent="0">
              <a:buNone/>
            </a:pPr>
            <a:r>
              <a:rPr lang="en-IN" sz="1500" dirty="0" err="1">
                <a:latin typeface="Courier"/>
                <a:cs typeface="Times New Roman" pitchFamily="18" charset="0"/>
              </a:rPr>
              <a:t>printf</a:t>
            </a:r>
            <a:r>
              <a:rPr lang="en-IN" sz="1500" dirty="0">
                <a:latin typeface="Courier"/>
                <a:cs typeface="Times New Roman" pitchFamily="18" charset="0"/>
              </a:rPr>
              <a:t>(“First letter \n”);</a:t>
            </a:r>
          </a:p>
          <a:p>
            <a:pPr marL="45720" indent="0">
              <a:buNone/>
            </a:pPr>
            <a:r>
              <a:rPr lang="en-IN" sz="1500" dirty="0" smtClean="0">
                <a:latin typeface="Courier"/>
                <a:cs typeface="Times New Roman" pitchFamily="18" charset="0"/>
              </a:rPr>
              <a:t>case </a:t>
            </a:r>
            <a:r>
              <a:rPr lang="en-IN" sz="1500" dirty="0">
                <a:latin typeface="Courier"/>
                <a:cs typeface="Times New Roman" pitchFamily="18" charset="0"/>
              </a:rPr>
              <a:t>‘Z’:</a:t>
            </a:r>
          </a:p>
          <a:p>
            <a:pPr marL="45720" indent="0">
              <a:buNone/>
            </a:pPr>
            <a:r>
              <a:rPr lang="en-IN" sz="1500" dirty="0" err="1">
                <a:latin typeface="Courier"/>
                <a:cs typeface="Times New Roman" pitchFamily="18" charset="0"/>
              </a:rPr>
              <a:t>printf</a:t>
            </a:r>
            <a:r>
              <a:rPr lang="en-IN" sz="1500" dirty="0">
                <a:latin typeface="Courier"/>
                <a:cs typeface="Times New Roman" pitchFamily="18" charset="0"/>
              </a:rPr>
              <a:t>(“Last letter \n</a:t>
            </a:r>
            <a:r>
              <a:rPr lang="en-IN" sz="1500" dirty="0" smtClean="0">
                <a:latin typeface="Courier"/>
                <a:cs typeface="Times New Roman" pitchFamily="18" charset="0"/>
              </a:rPr>
              <a:t>”);</a:t>
            </a:r>
            <a:endParaRPr lang="en-IN" sz="1500" dirty="0">
              <a:latin typeface="Courier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sz="1500" dirty="0">
                <a:latin typeface="Courier"/>
                <a:cs typeface="Times New Roman" pitchFamily="18" charset="0"/>
              </a:rPr>
              <a:t>default:</a:t>
            </a:r>
          </a:p>
          <a:p>
            <a:pPr marL="45720" indent="0">
              <a:buNone/>
            </a:pPr>
            <a:r>
              <a:rPr lang="en-IN" sz="1500" dirty="0" err="1">
                <a:latin typeface="Courier"/>
                <a:cs typeface="Times New Roman" pitchFamily="18" charset="0"/>
              </a:rPr>
              <a:t>printf</a:t>
            </a:r>
            <a:r>
              <a:rPr lang="en-IN" sz="1500" dirty="0">
                <a:latin typeface="Courier"/>
                <a:cs typeface="Times New Roman" pitchFamily="18" charset="0"/>
              </a:rPr>
              <a:t>(“Last letter \n”);</a:t>
            </a:r>
          </a:p>
          <a:p>
            <a:pPr marL="45720" indent="0">
              <a:buNone/>
            </a:pPr>
            <a:r>
              <a:rPr lang="en-IN" sz="1500" dirty="0" smtClean="0">
                <a:latin typeface="Courier"/>
                <a:cs typeface="Times New Roman" pitchFamily="18" charset="0"/>
              </a:rPr>
              <a:t>}</a:t>
            </a:r>
            <a:endParaRPr lang="en-IN" sz="1500" dirty="0">
              <a:latin typeface="Courier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12968" cy="4975448"/>
          </a:xfrm>
        </p:spPr>
        <p:txBody>
          <a:bodyPr>
            <a:normAutofit lnSpcReduction="10000"/>
          </a:bodyPr>
          <a:lstStyle/>
          <a:p>
            <a:pPr marL="502920" indent="-457200">
              <a:buFont typeface="+mj-lt"/>
              <a:buAutoNum type="arabicPeriod" startAt="9"/>
            </a:pP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you can draw a flowchart depicting “switch” statement in C language</a:t>
            </a: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62072" lvl="8" indent="-457200">
              <a:buFont typeface="+mj-lt"/>
              <a:buAutoNum type="arabicPeriod" startAt="9"/>
            </a:pPr>
            <a:endParaRPr lang="en-IN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Font typeface="+mj-lt"/>
              <a:buAutoNum type="arabicPeriod" startAt="9"/>
            </a:pP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What will be the equivalent code with for-statement for the following  looping construct?</a:t>
            </a:r>
          </a:p>
          <a:p>
            <a:pPr marL="2862072" lvl="8" indent="-457200">
              <a:buFont typeface="+mj-lt"/>
              <a:buAutoNum type="arabicPeriod" startAt="9"/>
            </a:pPr>
            <a:endParaRPr lang="en-IN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IN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{				  while </a:t>
            </a:r>
            <a:r>
              <a:rPr lang="en-IN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(0) {</a:t>
            </a:r>
          </a:p>
          <a:p>
            <a:pPr marL="45720" indent="0">
              <a:buNone/>
            </a:pPr>
            <a:r>
              <a:rPr lang="en-IN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IN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statement</a:t>
            </a:r>
            <a:r>
              <a:rPr lang="en-IN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				</a:t>
            </a:r>
            <a:r>
              <a:rPr lang="en-IN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statement;</a:t>
            </a:r>
            <a:endParaRPr lang="en-IN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</a:pPr>
            <a:r>
              <a:rPr lang="en-IN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while (expr);		</a:t>
            </a:r>
            <a:r>
              <a:rPr lang="en-IN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IN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" indent="0">
              <a:buNone/>
            </a:pPr>
            <a:endParaRPr lang="en-IN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2920" indent="-457200">
              <a:buFont typeface="+mj-lt"/>
              <a:buAutoNum type="arabicPeriod" startAt="11"/>
            </a:pPr>
            <a:r>
              <a:rPr lang="en-IN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What </a:t>
            </a:r>
            <a:r>
              <a:rPr lang="en-I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 be the execution of the following while statement?</a:t>
            </a:r>
          </a:p>
          <a:p>
            <a:pPr marL="45720" indent="0">
              <a:buNone/>
            </a:pPr>
            <a:r>
              <a:rPr lang="en-IN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while (5) {</a:t>
            </a:r>
          </a:p>
          <a:p>
            <a:pPr marL="45720" indent="0">
              <a:buNone/>
            </a:pPr>
            <a:r>
              <a:rPr lang="en-IN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   statement;</a:t>
            </a:r>
          </a:p>
          <a:p>
            <a:pPr marL="45720" indent="0">
              <a:buNone/>
            </a:pPr>
            <a:r>
              <a:rPr lang="en-IN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  <a:endParaRPr lang="en-IN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4168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Problems to ponder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77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7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79512" y="1196752"/>
                <a:ext cx="8712968" cy="4975448"/>
              </a:xfrm>
            </p:spPr>
            <p:txBody>
              <a:bodyPr>
                <a:normAutofit/>
              </a:bodyPr>
              <a:lstStyle/>
              <a:p>
                <a:pPr marL="502920" indent="-457200">
                  <a:buFont typeface="+mj-lt"/>
                  <a:buAutoNum type="arabicPeriod" startAt="12"/>
                </a:pP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Write </a:t>
                </a: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 program that reads an arbitrary long sequence of bits terminated with a null character (‘\0’) and count the number of occurrences of sequence “0100”.</a:t>
                </a:r>
              </a:p>
              <a:p>
                <a:pPr marL="45720" indent="0">
                  <a:buNone/>
                </a:pPr>
                <a:endParaRPr lang="en-IN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0100100010011101000100</m:t>
                      </m:r>
                    </m:oMath>
                  </m:oMathPara>
                </a14:m>
                <a:endParaRPr lang="en-IN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>
                  <a:buNone/>
                </a:pP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For example, for </a:t>
                </a: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this input sequence it will print </a:t>
                </a: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4.</a:t>
                </a:r>
                <a:endParaRPr lang="en-IN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" indent="0">
                  <a:buNone/>
                </a:pP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Hint</a:t>
                </a: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 Convert the following flow graph into C program using </a:t>
                </a: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switch</a:t>
                </a:r>
              </a:p>
              <a:p>
                <a:pPr marL="45720" indent="0">
                  <a:buNone/>
                </a:pPr>
                <a:r>
                  <a:rPr lang="en-IN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N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statement.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79512" y="1196752"/>
                <a:ext cx="8712968" cy="4975448"/>
              </a:xfrm>
              <a:blipFill rotWithShape="0">
                <a:blip r:embed="rId4"/>
                <a:stretch>
                  <a:fillRect l="-699" t="-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4168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Problems to ponder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78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674712"/>
              </p:ext>
            </p:extLst>
          </p:nvPr>
        </p:nvGraphicFramePr>
        <p:xfrm>
          <a:off x="1979712" y="4701922"/>
          <a:ext cx="5178004" cy="151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Visio" r:id="rId5" imgW="8721360" imgH="2421360" progId="Visio.Drawing.11">
                  <p:embed/>
                </p:oleObj>
              </mc:Choice>
              <mc:Fallback>
                <p:oleObj name="Visio" r:id="rId5" imgW="8721360" imgH="24213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9712" y="4701922"/>
                        <a:ext cx="5178004" cy="151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07504" y="404664"/>
            <a:ext cx="8229600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Problems for practice…</a:t>
            </a:r>
          </a:p>
          <a:p>
            <a:pPr marL="0" indent="0" algn="ctr">
              <a:buNone/>
            </a:pPr>
            <a:endParaRPr lang="en-US" altLang="zh-CN" sz="2000" dirty="0">
              <a:solidFill>
                <a:srgbClr val="FF00FF"/>
              </a:solidFill>
              <a:ea typeface="宋体" pitchFamily="2" charset="-122"/>
            </a:endParaRPr>
          </a:p>
          <a:p>
            <a:pPr marL="0" indent="0">
              <a:buNone/>
            </a:pPr>
            <a:endParaRPr lang="en-IN" altLang="zh-CN" sz="2000" dirty="0" smtClean="0">
              <a:solidFill>
                <a:srgbClr val="FF00FF"/>
              </a:solidFill>
              <a:ea typeface="宋体" pitchFamily="2" charset="-12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CS 10001 : Programming and Data Structures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79</a:t>
            </a:fld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 sz="1000" b="0" i="1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363272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endPara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can check the Moodle course management system for a set of problems for your own practice.</a:t>
            </a:r>
          </a:p>
          <a:p>
            <a:pPr lvl="8"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Login to the Moodle system at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cse.iitkgp.ac.in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Select “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PDS Spring-2017 (Theory)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the link “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My Courses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 to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Topic 3: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Sheet #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Programming Constructs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Solutions to the problems in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Sheet #</a:t>
            </a:r>
            <a:r>
              <a:rPr 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 be uploaded in due time.</a:t>
            </a:r>
          </a:p>
        </p:txBody>
      </p:sp>
    </p:spTree>
    <p:extLst>
      <p:ext uri="{BB962C8B-B14F-4D97-AF65-F5344CB8AC3E}">
        <p14:creationId xmlns:p14="http://schemas.microsoft.com/office/powerpoint/2010/main" val="332115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4" y="2996952"/>
            <a:ext cx="8712968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Control of Flows in C Language</a:t>
            </a:r>
            <a:endParaRPr lang="en-IN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8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37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80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51520" y="264417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If you try to solve problems yourself, then you will learn many things automatically.</a:t>
            </a:r>
          </a:p>
          <a:p>
            <a:pPr lvl="1"/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r"/>
            <a:r>
              <a:rPr lang="en-US" sz="2400" dirty="0" smtClean="0">
                <a:solidFill>
                  <a:srgbClr val="B808BC"/>
                </a:solidFill>
                <a:latin typeface="Times New Roman" pitchFamily="18" charset="0"/>
                <a:cs typeface="Times New Roman" pitchFamily="18" charset="0"/>
              </a:rPr>
              <a:t>Spend few minutes and then enjoy the study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I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196752"/>
            <a:ext cx="8640960" cy="48245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are three constructs in C language</a:t>
            </a:r>
          </a:p>
          <a:p>
            <a:pPr lvl="8">
              <a:buFont typeface="Arial" panose="020B0604020202020204" pitchFamily="34" charset="0"/>
              <a:buChar char="•"/>
            </a:pPr>
            <a:endParaRPr lang="en-IN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Sequence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indicates the order of execution of statements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IN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Branching (also called decision)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indicates if-then-else rule</a:t>
            </a:r>
          </a:p>
          <a:p>
            <a:pPr lvl="7">
              <a:buFont typeface="Arial" panose="020B0604020202020204" pitchFamily="34" charset="0"/>
              <a:buChar char="•"/>
            </a:pPr>
            <a:endParaRPr lang="en-IN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I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Looping (also called iteration)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IN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allows to repeat some executions</a:t>
            </a:r>
            <a:endParaRPr lang="en-IN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Control of Flows in C Programs</a:t>
            </a:r>
            <a:endParaRPr lang="en-I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CS 10001 : Programming and Data Structures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2D51A-C1C7-4F6F-ADB4-90C3724E8DB4}" type="slidenum">
              <a:rPr lang="en-IN" smtClean="0"/>
              <a:t>9</a:t>
            </a:fld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Lecture #01: © DSamanta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85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1823</TotalTime>
  <Words>4121</Words>
  <Application>Microsoft Office PowerPoint</Application>
  <PresentationFormat>On-screen Show (4:3)</PresentationFormat>
  <Paragraphs>1129</Paragraphs>
  <Slides>80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2" baseType="lpstr">
      <vt:lpstr>宋体</vt:lpstr>
      <vt:lpstr>Arial</vt:lpstr>
      <vt:lpstr>Calibri</vt:lpstr>
      <vt:lpstr>Cambria Math</vt:lpstr>
      <vt:lpstr>Courier</vt:lpstr>
      <vt:lpstr>Courier New</vt:lpstr>
      <vt:lpstr>Georgia</vt:lpstr>
      <vt:lpstr>Times New Roman</vt:lpstr>
      <vt:lpstr>Trebuchet MS</vt:lpstr>
      <vt:lpstr>Wingdings</vt:lpstr>
      <vt:lpstr>Slipstream</vt:lpstr>
      <vt:lpstr>Visio</vt:lpstr>
      <vt:lpstr>Programming and Data Structures</vt:lpstr>
      <vt:lpstr>Today’s discussion…</vt:lpstr>
      <vt:lpstr>Flowchart</vt:lpstr>
      <vt:lpstr>Why Flowchart?</vt:lpstr>
      <vt:lpstr>What is Flowchart?</vt:lpstr>
      <vt:lpstr>Example : Solving Quadratic Equations</vt:lpstr>
      <vt:lpstr>Example : Finding the Largest </vt:lpstr>
      <vt:lpstr>Control of Flows in C Language</vt:lpstr>
      <vt:lpstr>Control of Flows in C Programs</vt:lpstr>
      <vt:lpstr>Sequence in Programs</vt:lpstr>
      <vt:lpstr>Sequence : Example</vt:lpstr>
      <vt:lpstr>Statement</vt:lpstr>
      <vt:lpstr>Statement…</vt:lpstr>
      <vt:lpstr>Branching in Programs</vt:lpstr>
      <vt:lpstr>Branching: Example</vt:lpstr>
      <vt:lpstr>Branching</vt:lpstr>
      <vt:lpstr>Logical Test</vt:lpstr>
      <vt:lpstr>Logical Test</vt:lpstr>
      <vt:lpstr>Example</vt:lpstr>
      <vt:lpstr>Example</vt:lpstr>
      <vt:lpstr>Example</vt:lpstr>
      <vt:lpstr>Example</vt:lpstr>
      <vt:lpstr>Nesting of if-else Statement</vt:lpstr>
      <vt:lpstr>Nesting of if else statement</vt:lpstr>
      <vt:lpstr>Nesting of if else statement</vt:lpstr>
      <vt:lpstr>Conditional Operator ?:</vt:lpstr>
      <vt:lpstr>Conditional Operator ?:</vt:lpstr>
      <vt:lpstr>Switch Statement</vt:lpstr>
      <vt:lpstr>Example</vt:lpstr>
      <vt:lpstr>Example  </vt:lpstr>
      <vt:lpstr>Example</vt:lpstr>
      <vt:lpstr>Looping in C Programs</vt:lpstr>
      <vt:lpstr>Looping : Example</vt:lpstr>
      <vt:lpstr>Looping : Repeated Execution</vt:lpstr>
      <vt:lpstr>Counter Controlled Loop</vt:lpstr>
      <vt:lpstr>Condition Controlled Loop</vt:lpstr>
      <vt:lpstr>Condition Controlled Loop</vt:lpstr>
      <vt:lpstr>Condition Controlled Loop</vt:lpstr>
      <vt:lpstr>Sentinel-Controlled Loop</vt:lpstr>
      <vt:lpstr>Sentinel-Controlled Loop</vt:lpstr>
      <vt:lpstr>while Loop</vt:lpstr>
      <vt:lpstr>while  Statement</vt:lpstr>
      <vt:lpstr>while : Example</vt:lpstr>
      <vt:lpstr>Sum of First N Natural Numbers</vt:lpstr>
      <vt:lpstr>Double Your Money</vt:lpstr>
      <vt:lpstr>Maximum of Inputs</vt:lpstr>
      <vt:lpstr>Printing a 2-D Figure</vt:lpstr>
      <vt:lpstr>Nested Loops</vt:lpstr>
      <vt:lpstr>Printing a 2-D Figure</vt:lpstr>
      <vt:lpstr>do-while Statement</vt:lpstr>
      <vt:lpstr>Example: do-while</vt:lpstr>
      <vt:lpstr>Example: do-while</vt:lpstr>
      <vt:lpstr>for Statement</vt:lpstr>
      <vt:lpstr>for(…) Statement  </vt:lpstr>
      <vt:lpstr>for(…) versus while (…) </vt:lpstr>
      <vt:lpstr>Sum of First N Natural Numbers </vt:lpstr>
      <vt:lpstr>Sum of First N Natural numbers </vt:lpstr>
      <vt:lpstr>2-D Figure</vt:lpstr>
      <vt:lpstr>Another 2-D Figure</vt:lpstr>
      <vt:lpstr>for - Examples</vt:lpstr>
      <vt:lpstr>Problem 4 : solution</vt:lpstr>
      <vt:lpstr>The comma operator</vt:lpstr>
      <vt:lpstr>for :: Some Observations</vt:lpstr>
      <vt:lpstr>Specifying “Infinite Loop”</vt:lpstr>
      <vt:lpstr>The break Statement</vt:lpstr>
      <vt:lpstr>An Example</vt:lpstr>
      <vt:lpstr>The continue Statement</vt:lpstr>
      <vt:lpstr>Example with break &amp; continue</vt:lpstr>
      <vt:lpstr>PowerPoint Presentation</vt:lpstr>
      <vt:lpstr>Problems to Ponder</vt:lpstr>
      <vt:lpstr>Problems to Ponder</vt:lpstr>
      <vt:lpstr>Problems to Ponder</vt:lpstr>
      <vt:lpstr>Problems to Ponder</vt:lpstr>
      <vt:lpstr>Problems to Ponder</vt:lpstr>
      <vt:lpstr>Problems to Ponder</vt:lpstr>
      <vt:lpstr>Problems to Ponder</vt:lpstr>
      <vt:lpstr>Problems to ponder</vt:lpstr>
      <vt:lpstr>Problems to ponder</vt:lpstr>
      <vt:lpstr>PowerPoint Presentation</vt:lpstr>
      <vt:lpstr>PowerPoint Presentation</vt:lpstr>
    </vt:vector>
  </TitlesOfParts>
  <Company>IIT Kharagpur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and Data Structures</dc:title>
  <dc:creator>Debasis Samanta</dc:creator>
  <cp:lastModifiedBy>ds</cp:lastModifiedBy>
  <cp:revision>229</cp:revision>
  <dcterms:created xsi:type="dcterms:W3CDTF">2016-12-06T07:31:32Z</dcterms:created>
  <dcterms:modified xsi:type="dcterms:W3CDTF">2017-01-25T23:04:21Z</dcterms:modified>
</cp:coreProperties>
</file>